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30" r:id="rId3"/>
    <p:sldId id="339" r:id="rId4"/>
    <p:sldId id="282" r:id="rId5"/>
    <p:sldId id="264" r:id="rId6"/>
    <p:sldId id="283" r:id="rId7"/>
    <p:sldId id="340" r:id="rId8"/>
    <p:sldId id="341"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342" r:id="rId22"/>
    <p:sldId id="332" r:id="rId23"/>
    <p:sldId id="333" r:id="rId24"/>
    <p:sldId id="334" r:id="rId25"/>
    <p:sldId id="335" r:id="rId26"/>
    <p:sldId id="336" r:id="rId27"/>
    <p:sldId id="337" r:id="rId28"/>
    <p:sldId id="338" r:id="rId29"/>
    <p:sldId id="299" r:id="rId30"/>
    <p:sldId id="300" r:id="rId31"/>
    <p:sldId id="301" r:id="rId32"/>
    <p:sldId id="302" r:id="rId33"/>
    <p:sldId id="303" r:id="rId34"/>
    <p:sldId id="304" r:id="rId35"/>
    <p:sldId id="305" r:id="rId36"/>
    <p:sldId id="306" r:id="rId37"/>
    <p:sldId id="307" r:id="rId38"/>
    <p:sldId id="308" r:id="rId39"/>
    <p:sldId id="309" r:id="rId40"/>
    <p:sldId id="324" r:id="rId41"/>
    <p:sldId id="329" r:id="rId42"/>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822E"/>
    <a:srgbClr val="F3FAFB"/>
    <a:srgbClr val="E4F4F8"/>
    <a:srgbClr val="F7FBFC"/>
    <a:srgbClr val="0092CF"/>
    <a:srgbClr val="0092D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F009CCA-D84E-2A4C-B724-79E9D67FFBAE}" type="datetimeFigureOut">
              <a:rPr lang="it-IT" smtClean="0"/>
              <a:pPr/>
              <a:t>06/12/2012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6F93DB4-CEBB-F545-99E2-5AC472C75324}" type="slidenum">
              <a:rPr lang="it-IT" smtClean="0"/>
              <a:pPr/>
              <a:t>‹N›</a:t>
            </a:fld>
            <a:endParaRPr lang="it-IT"/>
          </a:p>
        </p:txBody>
      </p:sp>
    </p:spTree>
    <p:extLst>
      <p:ext uri="{BB962C8B-B14F-4D97-AF65-F5344CB8AC3E}">
        <p14:creationId xmlns:p14="http://schemas.microsoft.com/office/powerpoint/2010/main" xmlns="" val="3594602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009CCA-D84E-2A4C-B724-79E9D67FFBAE}" type="datetimeFigureOut">
              <a:rPr lang="it-IT" smtClean="0"/>
              <a:pPr/>
              <a:t>06/12/2012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6F93DB4-CEBB-F545-99E2-5AC472C75324}" type="slidenum">
              <a:rPr lang="it-IT" smtClean="0"/>
              <a:pPr/>
              <a:t>‹N›</a:t>
            </a:fld>
            <a:endParaRPr lang="it-IT"/>
          </a:p>
        </p:txBody>
      </p:sp>
    </p:spTree>
    <p:extLst>
      <p:ext uri="{BB962C8B-B14F-4D97-AF65-F5344CB8AC3E}">
        <p14:creationId xmlns:p14="http://schemas.microsoft.com/office/powerpoint/2010/main" xmlns="" val="1822000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009CCA-D84E-2A4C-B724-79E9D67FFBAE}" type="datetimeFigureOut">
              <a:rPr lang="it-IT" smtClean="0"/>
              <a:pPr/>
              <a:t>06/12/2012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6F93DB4-CEBB-F545-99E2-5AC472C75324}" type="slidenum">
              <a:rPr lang="it-IT" smtClean="0"/>
              <a:pPr/>
              <a:t>‹N›</a:t>
            </a:fld>
            <a:endParaRPr lang="it-IT"/>
          </a:p>
        </p:txBody>
      </p:sp>
    </p:spTree>
    <p:extLst>
      <p:ext uri="{BB962C8B-B14F-4D97-AF65-F5344CB8AC3E}">
        <p14:creationId xmlns:p14="http://schemas.microsoft.com/office/powerpoint/2010/main" xmlns="" val="2159769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009CCA-D84E-2A4C-B724-79E9D67FFBAE}" type="datetimeFigureOut">
              <a:rPr lang="it-IT" smtClean="0"/>
              <a:pPr/>
              <a:t>06/12/2012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6F93DB4-CEBB-F545-99E2-5AC472C75324}" type="slidenum">
              <a:rPr lang="it-IT" smtClean="0"/>
              <a:pPr/>
              <a:t>‹N›</a:t>
            </a:fld>
            <a:endParaRPr lang="it-IT"/>
          </a:p>
        </p:txBody>
      </p:sp>
    </p:spTree>
    <p:extLst>
      <p:ext uri="{BB962C8B-B14F-4D97-AF65-F5344CB8AC3E}">
        <p14:creationId xmlns:p14="http://schemas.microsoft.com/office/powerpoint/2010/main" xmlns="" val="3339254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7F009CCA-D84E-2A4C-B724-79E9D67FFBAE}" type="datetimeFigureOut">
              <a:rPr lang="it-IT" smtClean="0"/>
              <a:pPr/>
              <a:t>06/12/2012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6F93DB4-CEBB-F545-99E2-5AC472C75324}" type="slidenum">
              <a:rPr lang="it-IT" smtClean="0"/>
              <a:pPr/>
              <a:t>‹N›</a:t>
            </a:fld>
            <a:endParaRPr lang="it-IT"/>
          </a:p>
        </p:txBody>
      </p:sp>
    </p:spTree>
    <p:extLst>
      <p:ext uri="{BB962C8B-B14F-4D97-AF65-F5344CB8AC3E}">
        <p14:creationId xmlns:p14="http://schemas.microsoft.com/office/powerpoint/2010/main" xmlns="" val="3336898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F009CCA-D84E-2A4C-B724-79E9D67FFBAE}" type="datetimeFigureOut">
              <a:rPr lang="it-IT" smtClean="0"/>
              <a:pPr/>
              <a:t>06/12/2012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6F93DB4-CEBB-F545-99E2-5AC472C75324}" type="slidenum">
              <a:rPr lang="it-IT" smtClean="0"/>
              <a:pPr/>
              <a:t>‹N›</a:t>
            </a:fld>
            <a:endParaRPr lang="it-IT"/>
          </a:p>
        </p:txBody>
      </p:sp>
    </p:spTree>
    <p:extLst>
      <p:ext uri="{BB962C8B-B14F-4D97-AF65-F5344CB8AC3E}">
        <p14:creationId xmlns:p14="http://schemas.microsoft.com/office/powerpoint/2010/main" xmlns="" val="2626382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F009CCA-D84E-2A4C-B724-79E9D67FFBAE}" type="datetimeFigureOut">
              <a:rPr lang="it-IT" smtClean="0"/>
              <a:pPr/>
              <a:t>06/12/2012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6F93DB4-CEBB-F545-99E2-5AC472C75324}" type="slidenum">
              <a:rPr lang="it-IT" smtClean="0"/>
              <a:pPr/>
              <a:t>‹N›</a:t>
            </a:fld>
            <a:endParaRPr lang="it-IT"/>
          </a:p>
        </p:txBody>
      </p:sp>
    </p:spTree>
    <p:extLst>
      <p:ext uri="{BB962C8B-B14F-4D97-AF65-F5344CB8AC3E}">
        <p14:creationId xmlns:p14="http://schemas.microsoft.com/office/powerpoint/2010/main" xmlns="" val="2068819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7F009CCA-D84E-2A4C-B724-79E9D67FFBAE}" type="datetimeFigureOut">
              <a:rPr lang="it-IT" smtClean="0"/>
              <a:pPr/>
              <a:t>06/12/2012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6F93DB4-CEBB-F545-99E2-5AC472C75324}" type="slidenum">
              <a:rPr lang="it-IT" smtClean="0"/>
              <a:pPr/>
              <a:t>‹N›</a:t>
            </a:fld>
            <a:endParaRPr lang="it-IT"/>
          </a:p>
        </p:txBody>
      </p:sp>
    </p:spTree>
    <p:extLst>
      <p:ext uri="{BB962C8B-B14F-4D97-AF65-F5344CB8AC3E}">
        <p14:creationId xmlns:p14="http://schemas.microsoft.com/office/powerpoint/2010/main" xmlns="" val="2312532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F009CCA-D84E-2A4C-B724-79E9D67FFBAE}" type="datetimeFigureOut">
              <a:rPr lang="it-IT" smtClean="0"/>
              <a:pPr/>
              <a:t>06/12/2012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6F93DB4-CEBB-F545-99E2-5AC472C75324}" type="slidenum">
              <a:rPr lang="it-IT" smtClean="0"/>
              <a:pPr/>
              <a:t>‹N›</a:t>
            </a:fld>
            <a:endParaRPr lang="it-IT"/>
          </a:p>
        </p:txBody>
      </p:sp>
    </p:spTree>
    <p:extLst>
      <p:ext uri="{BB962C8B-B14F-4D97-AF65-F5344CB8AC3E}">
        <p14:creationId xmlns:p14="http://schemas.microsoft.com/office/powerpoint/2010/main" xmlns="" val="813916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7F009CCA-D84E-2A4C-B724-79E9D67FFBAE}" type="datetimeFigureOut">
              <a:rPr lang="it-IT" smtClean="0"/>
              <a:pPr/>
              <a:t>06/12/2012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6F93DB4-CEBB-F545-99E2-5AC472C75324}" type="slidenum">
              <a:rPr lang="it-IT" smtClean="0"/>
              <a:pPr/>
              <a:t>‹N›</a:t>
            </a:fld>
            <a:endParaRPr lang="it-IT"/>
          </a:p>
        </p:txBody>
      </p:sp>
    </p:spTree>
    <p:extLst>
      <p:ext uri="{BB962C8B-B14F-4D97-AF65-F5344CB8AC3E}">
        <p14:creationId xmlns:p14="http://schemas.microsoft.com/office/powerpoint/2010/main" xmlns="" val="3734857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7F009CCA-D84E-2A4C-B724-79E9D67FFBAE}" type="datetimeFigureOut">
              <a:rPr lang="it-IT" smtClean="0"/>
              <a:pPr/>
              <a:t>06/12/2012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6F93DB4-CEBB-F545-99E2-5AC472C75324}" type="slidenum">
              <a:rPr lang="it-IT" smtClean="0"/>
              <a:pPr/>
              <a:t>‹N›</a:t>
            </a:fld>
            <a:endParaRPr lang="it-IT"/>
          </a:p>
        </p:txBody>
      </p:sp>
    </p:spTree>
    <p:extLst>
      <p:ext uri="{BB962C8B-B14F-4D97-AF65-F5344CB8AC3E}">
        <p14:creationId xmlns:p14="http://schemas.microsoft.com/office/powerpoint/2010/main" xmlns="" val="2822667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009CCA-D84E-2A4C-B724-79E9D67FFBAE}" type="datetimeFigureOut">
              <a:rPr lang="it-IT" smtClean="0"/>
              <a:pPr/>
              <a:t>06/12/2012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F93DB4-CEBB-F545-99E2-5AC472C75324}" type="slidenum">
              <a:rPr lang="it-IT" smtClean="0"/>
              <a:pPr/>
              <a:t>‹N›</a:t>
            </a:fld>
            <a:endParaRPr lang="it-IT"/>
          </a:p>
        </p:txBody>
      </p:sp>
    </p:spTree>
    <p:extLst>
      <p:ext uri="{BB962C8B-B14F-4D97-AF65-F5344CB8AC3E}">
        <p14:creationId xmlns:p14="http://schemas.microsoft.com/office/powerpoint/2010/main" xmlns="" val="1782757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7.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ompo.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284030" y="0"/>
            <a:ext cx="6858000" cy="6858000"/>
          </a:xfrm>
          <a:prstGeom prst="rect">
            <a:avLst/>
          </a:prstGeom>
        </p:spPr>
      </p:pic>
      <p:pic>
        <p:nvPicPr>
          <p:cNvPr id="3" name="Immagine 2" descr="Catalogo-Generale-2011-1.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6540" y="-510376"/>
            <a:ext cx="2187490" cy="9794732"/>
          </a:xfrm>
          <a:prstGeom prst="rect">
            <a:avLst/>
          </a:prstGeom>
        </p:spPr>
      </p:pic>
    </p:spTree>
    <p:extLst>
      <p:ext uri="{BB962C8B-B14F-4D97-AF65-F5344CB8AC3E}">
        <p14:creationId xmlns:p14="http://schemas.microsoft.com/office/powerpoint/2010/main" xmlns="" val="982089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26629" y="0"/>
            <a:ext cx="5308059" cy="6858000"/>
          </a:xfrm>
          <a:prstGeom prst="rect">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Rettangolo arrotondato 4"/>
          <p:cNvSpPr/>
          <p:nvPr/>
        </p:nvSpPr>
        <p:spPr>
          <a:xfrm>
            <a:off x="8750070" y="6475609"/>
            <a:ext cx="304632" cy="304632"/>
          </a:xfrm>
          <a:prstGeom prst="roundRect">
            <a:avLst/>
          </a:prstGeom>
          <a:solidFill>
            <a:srgbClr val="0092D2"/>
          </a:solidFill>
          <a:ln>
            <a:solidFill>
              <a:srgbClr val="0092C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Rettangolo arrotondato 5"/>
          <p:cNvSpPr/>
          <p:nvPr/>
        </p:nvSpPr>
        <p:spPr>
          <a:xfrm>
            <a:off x="8750070" y="6131293"/>
            <a:ext cx="304632" cy="304632"/>
          </a:xfrm>
          <a:prstGeom prst="round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arrotondato 6"/>
          <p:cNvSpPr/>
          <p:nvPr/>
        </p:nvSpPr>
        <p:spPr>
          <a:xfrm>
            <a:off x="8405750" y="647560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CasellaDiTesto 13"/>
          <p:cNvSpPr txBox="1"/>
          <p:nvPr/>
        </p:nvSpPr>
        <p:spPr>
          <a:xfrm>
            <a:off x="901016" y="91809"/>
            <a:ext cx="8153686" cy="711990"/>
          </a:xfrm>
          <a:prstGeom prst="rect">
            <a:avLst/>
          </a:prstGeom>
          <a:noFill/>
        </p:spPr>
        <p:txBody>
          <a:bodyPr wrap="square" rtlCol="0">
            <a:spAutoFit/>
          </a:bodyPr>
          <a:lstStyle/>
          <a:p>
            <a:pPr>
              <a:lnSpc>
                <a:spcPct val="120000"/>
              </a:lnSpc>
            </a:pPr>
            <a:r>
              <a:rPr lang="it-IT" sz="1700" b="1" dirty="0" err="1">
                <a:solidFill>
                  <a:srgbClr val="0092CF"/>
                </a:solidFill>
                <a:latin typeface="Arial"/>
                <a:cs typeface="Arial"/>
              </a:rPr>
              <a:t>Axial</a:t>
            </a:r>
            <a:r>
              <a:rPr lang="it-IT" sz="1700" b="1" dirty="0">
                <a:solidFill>
                  <a:srgbClr val="0092CF"/>
                </a:solidFill>
                <a:latin typeface="Arial"/>
                <a:cs typeface="Arial"/>
              </a:rPr>
              <a:t> </a:t>
            </a:r>
            <a:r>
              <a:rPr lang="it-IT" sz="1700" b="1" dirty="0" err="1">
                <a:solidFill>
                  <a:srgbClr val="0092CF"/>
                </a:solidFill>
                <a:latin typeface="Arial"/>
                <a:cs typeface="Arial"/>
              </a:rPr>
              <a:t>driven</a:t>
            </a:r>
            <a:r>
              <a:rPr lang="it-IT" sz="1700" b="1" dirty="0">
                <a:solidFill>
                  <a:srgbClr val="0092CF"/>
                </a:solidFill>
                <a:latin typeface="Arial"/>
                <a:cs typeface="Arial"/>
              </a:rPr>
              <a:t> </a:t>
            </a:r>
            <a:r>
              <a:rPr lang="it-IT" sz="1700" b="1" dirty="0" err="1" smtClean="0">
                <a:solidFill>
                  <a:srgbClr val="0092CF"/>
                </a:solidFill>
                <a:latin typeface="Arial"/>
                <a:cs typeface="Arial"/>
              </a:rPr>
              <a:t>tools</a:t>
            </a:r>
            <a:r>
              <a:rPr lang="it-IT" sz="1700" b="1" dirty="0" smtClean="0">
                <a:solidFill>
                  <a:srgbClr val="0092CF"/>
                </a:solidFill>
                <a:latin typeface="Arial"/>
                <a:cs typeface="Arial"/>
              </a:rPr>
              <a:t> </a:t>
            </a:r>
            <a:r>
              <a:rPr lang="it-IT" sz="1700" b="1" dirty="0" err="1">
                <a:solidFill>
                  <a:srgbClr val="0092CF"/>
                </a:solidFill>
                <a:latin typeface="Arial"/>
                <a:cs typeface="Arial"/>
              </a:rPr>
              <a:t>turrets</a:t>
            </a:r>
            <a:r>
              <a:rPr lang="it-IT" sz="1700" b="1" dirty="0">
                <a:solidFill>
                  <a:srgbClr val="0092CF"/>
                </a:solidFill>
                <a:latin typeface="Arial"/>
                <a:cs typeface="Arial"/>
              </a:rPr>
              <a:t> for </a:t>
            </a:r>
            <a:r>
              <a:rPr lang="it-IT" sz="1700" b="1" dirty="0" err="1">
                <a:solidFill>
                  <a:srgbClr val="0092CF"/>
                </a:solidFill>
                <a:latin typeface="Arial"/>
                <a:cs typeface="Arial"/>
              </a:rPr>
              <a:t>tool-holders</a:t>
            </a:r>
            <a:r>
              <a:rPr lang="it-IT" sz="1700" b="1" dirty="0">
                <a:solidFill>
                  <a:srgbClr val="0092CF"/>
                </a:solidFill>
                <a:latin typeface="Arial"/>
                <a:cs typeface="Arial"/>
              </a:rPr>
              <a:t> </a:t>
            </a:r>
            <a:r>
              <a:rPr lang="it-IT" sz="1700" b="1" dirty="0" err="1">
                <a:solidFill>
                  <a:srgbClr val="0092CF"/>
                </a:solidFill>
                <a:latin typeface="Arial"/>
                <a:cs typeface="Arial"/>
              </a:rPr>
              <a:t>as</a:t>
            </a:r>
            <a:r>
              <a:rPr lang="it-IT" sz="1700" b="1" dirty="0">
                <a:solidFill>
                  <a:srgbClr val="0092CF"/>
                </a:solidFill>
                <a:latin typeface="Arial"/>
                <a:cs typeface="Arial"/>
              </a:rPr>
              <a:t> per </a:t>
            </a:r>
            <a:r>
              <a:rPr lang="it-IT" sz="1700" b="1" dirty="0" smtClean="0">
                <a:solidFill>
                  <a:srgbClr val="0092CF"/>
                </a:solidFill>
                <a:latin typeface="Arial"/>
                <a:cs typeface="Arial"/>
              </a:rPr>
              <a:t>ISO </a:t>
            </a:r>
            <a:r>
              <a:rPr lang="it-IT" sz="1700" b="1" dirty="0">
                <a:solidFill>
                  <a:srgbClr val="0092CF"/>
                </a:solidFill>
                <a:latin typeface="Arial"/>
                <a:cs typeface="Arial"/>
              </a:rPr>
              <a:t>10889 </a:t>
            </a:r>
            <a:r>
              <a:rPr lang="it-IT" sz="1700" b="1" dirty="0" err="1">
                <a:solidFill>
                  <a:srgbClr val="0092CF"/>
                </a:solidFill>
                <a:latin typeface="Arial"/>
                <a:cs typeface="Arial"/>
              </a:rPr>
              <a:t>norms</a:t>
            </a:r>
            <a:endParaRPr lang="it-IT" sz="1700" b="1" dirty="0">
              <a:solidFill>
                <a:srgbClr val="0092CF"/>
              </a:solidFill>
              <a:latin typeface="Arial"/>
              <a:cs typeface="Arial"/>
            </a:endParaRPr>
          </a:p>
          <a:p>
            <a:pPr>
              <a:lnSpc>
                <a:spcPct val="120000"/>
              </a:lnSpc>
            </a:pPr>
            <a:r>
              <a:rPr lang="it-IT" sz="1600" dirty="0" smtClean="0">
                <a:solidFill>
                  <a:srgbClr val="7F7F7F"/>
                </a:solidFill>
                <a:latin typeface="Arial"/>
                <a:cs typeface="Arial"/>
              </a:rPr>
              <a:t>Technical data</a:t>
            </a:r>
            <a:endParaRPr lang="it-IT" sz="1600" dirty="0">
              <a:solidFill>
                <a:srgbClr val="7F7F7F"/>
              </a:solidFill>
              <a:latin typeface="Arial"/>
              <a:cs typeface="Arial"/>
            </a:endParaRPr>
          </a:p>
        </p:txBody>
      </p:sp>
      <p:cxnSp>
        <p:nvCxnSpPr>
          <p:cNvPr id="15" name="Connettore 1 14"/>
          <p:cNvCxnSpPr/>
          <p:nvPr/>
        </p:nvCxnSpPr>
        <p:spPr>
          <a:xfrm>
            <a:off x="1011438" y="473752"/>
            <a:ext cx="7738632" cy="0"/>
          </a:xfrm>
          <a:prstGeom prst="line">
            <a:avLst/>
          </a:prstGeom>
          <a:ln w="19050" cmpd="sng">
            <a:solidFill>
              <a:schemeClr val="tx1">
                <a:lumMod val="50000"/>
                <a:lumOff val="50000"/>
              </a:schemeClr>
            </a:solidFill>
            <a:prstDash val="solid"/>
          </a:ln>
        </p:spPr>
        <p:style>
          <a:lnRef idx="1">
            <a:schemeClr val="dk1"/>
          </a:lnRef>
          <a:fillRef idx="0">
            <a:schemeClr val="dk1"/>
          </a:fillRef>
          <a:effectRef idx="0">
            <a:schemeClr val="dk1"/>
          </a:effectRef>
          <a:fontRef idx="minor">
            <a:schemeClr val="tx1"/>
          </a:fontRef>
        </p:style>
      </p:cxnSp>
      <p:sp>
        <p:nvSpPr>
          <p:cNvPr id="9" name="Rettangolo arrotondato 8"/>
          <p:cNvSpPr/>
          <p:nvPr/>
        </p:nvSpPr>
        <p:spPr>
          <a:xfrm>
            <a:off x="78644" y="64099"/>
            <a:ext cx="830449" cy="830449"/>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Rettangolo arrotondato 9"/>
          <p:cNvSpPr/>
          <p:nvPr/>
        </p:nvSpPr>
        <p:spPr>
          <a:xfrm>
            <a:off x="426628" y="984830"/>
            <a:ext cx="460155" cy="460155"/>
          </a:xfrm>
          <a:prstGeom prst="roundRect">
            <a:avLst/>
          </a:prstGeom>
          <a:solidFill>
            <a:srgbClr val="0092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Rettangolo arrotondato 10"/>
          <p:cNvSpPr/>
          <p:nvPr/>
        </p:nvSpPr>
        <p:spPr>
          <a:xfrm>
            <a:off x="82309" y="148466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4" name="Immagine 3" descr="LOGHI UFFICIALI.png"/>
          <p:cNvPicPr>
            <a:picLocks noChangeAspect="1"/>
          </p:cNvPicPr>
          <p:nvPr/>
        </p:nvPicPr>
        <p:blipFill>
          <a:blip r:embed="rId2">
            <a:alphaModFix amt="90000"/>
            <a:extLst>
              <a:ext uri="{28A0092B-C50C-407E-A947-70E740481C1C}">
                <a14:useLocalDpi xmlns:a14="http://schemas.microsoft.com/office/drawing/2010/main" xmlns="" val="0"/>
              </a:ext>
            </a:extLst>
          </a:blip>
          <a:stretch>
            <a:fillRect/>
          </a:stretch>
        </p:blipFill>
        <p:spPr>
          <a:xfrm>
            <a:off x="133747" y="131091"/>
            <a:ext cx="734372" cy="734372"/>
          </a:xfrm>
          <a:prstGeom prst="rect">
            <a:avLst/>
          </a:prstGeom>
        </p:spPr>
      </p:pic>
      <p:sp>
        <p:nvSpPr>
          <p:cNvPr id="19" name="CasellaDiTesto 18"/>
          <p:cNvSpPr txBox="1"/>
          <p:nvPr/>
        </p:nvSpPr>
        <p:spPr>
          <a:xfrm rot="16200000">
            <a:off x="-1429187" y="3421481"/>
            <a:ext cx="3711631" cy="707886"/>
          </a:xfrm>
          <a:prstGeom prst="rect">
            <a:avLst/>
          </a:prstGeom>
          <a:noFill/>
          <a:effectLst>
            <a:outerShdw blurRad="50800" dist="38100" dir="2700000" algn="tl" rotWithShape="0">
              <a:prstClr val="black">
                <a:alpha val="40000"/>
              </a:prstClr>
            </a:outerShdw>
          </a:effectLst>
        </p:spPr>
        <p:txBody>
          <a:bodyPr wrap="square" rtlCol="0">
            <a:spAutoFit/>
          </a:bodyPr>
          <a:lstStyle/>
          <a:p>
            <a:r>
              <a:rPr lang="it-IT" sz="4000" b="1" dirty="0" smtClean="0">
                <a:solidFill>
                  <a:srgbClr val="0092CF"/>
                </a:solidFill>
                <a:latin typeface="Arial"/>
                <a:cs typeface="Arial"/>
              </a:rPr>
              <a:t>TBMA </a:t>
            </a:r>
            <a:r>
              <a:rPr lang="it-IT" sz="4000" b="1" dirty="0" err="1" smtClean="0">
                <a:solidFill>
                  <a:srgbClr val="0092CF"/>
                </a:solidFill>
                <a:latin typeface="Arial"/>
                <a:cs typeface="Arial"/>
              </a:rPr>
              <a:t>series</a:t>
            </a:r>
            <a:endParaRPr lang="it-IT" sz="4000" b="1" dirty="0">
              <a:solidFill>
                <a:srgbClr val="0092CF"/>
              </a:solidFill>
              <a:latin typeface="Arial"/>
              <a:cs typeface="Arial"/>
            </a:endParaRPr>
          </a:p>
        </p:txBody>
      </p:sp>
      <p:pic>
        <p:nvPicPr>
          <p:cNvPr id="27" name="Immagine 2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75944" y="584632"/>
            <a:ext cx="7629806" cy="6572250"/>
          </a:xfrm>
          <a:prstGeom prst="rect">
            <a:avLst/>
          </a:prstGeom>
          <a:ln>
            <a:noFill/>
          </a:ln>
        </p:spPr>
      </p:pic>
      <p:sp>
        <p:nvSpPr>
          <p:cNvPr id="16" name="CasellaDiTesto 15"/>
          <p:cNvSpPr txBox="1"/>
          <p:nvPr/>
        </p:nvSpPr>
        <p:spPr>
          <a:xfrm>
            <a:off x="8732985" y="6504084"/>
            <a:ext cx="350506" cy="246221"/>
          </a:xfrm>
          <a:prstGeom prst="rect">
            <a:avLst/>
          </a:prstGeom>
          <a:noFill/>
        </p:spPr>
        <p:txBody>
          <a:bodyPr wrap="square" rtlCol="0">
            <a:spAutoFit/>
          </a:bodyPr>
          <a:lstStyle/>
          <a:p>
            <a:pPr algn="ctr"/>
            <a:r>
              <a:rPr lang="it-IT" sz="1000" dirty="0" smtClean="0">
                <a:solidFill>
                  <a:schemeClr val="bg1"/>
                </a:solidFill>
                <a:latin typeface="Arial"/>
                <a:cs typeface="Arial"/>
              </a:rPr>
              <a:t>10</a:t>
            </a:r>
            <a:endParaRPr lang="it-IT" sz="1000" dirty="0">
              <a:solidFill>
                <a:schemeClr val="bg1"/>
              </a:solidFill>
              <a:latin typeface="Arial"/>
              <a:cs typeface="Arial"/>
            </a:endParaRPr>
          </a:p>
        </p:txBody>
      </p:sp>
    </p:spTree>
    <p:extLst>
      <p:ext uri="{BB962C8B-B14F-4D97-AF65-F5344CB8AC3E}">
        <p14:creationId xmlns:p14="http://schemas.microsoft.com/office/powerpoint/2010/main" xmlns="" val="24491297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26629" y="0"/>
            <a:ext cx="5308059" cy="6858000"/>
          </a:xfrm>
          <a:prstGeom prst="rect">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Rettangolo arrotondato 4"/>
          <p:cNvSpPr/>
          <p:nvPr/>
        </p:nvSpPr>
        <p:spPr>
          <a:xfrm>
            <a:off x="8750070" y="6475609"/>
            <a:ext cx="304632" cy="304632"/>
          </a:xfrm>
          <a:prstGeom prst="roundRect">
            <a:avLst/>
          </a:prstGeom>
          <a:solidFill>
            <a:srgbClr val="0092D2"/>
          </a:solidFill>
          <a:ln>
            <a:solidFill>
              <a:srgbClr val="0092C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Rettangolo arrotondato 5"/>
          <p:cNvSpPr/>
          <p:nvPr/>
        </p:nvSpPr>
        <p:spPr>
          <a:xfrm>
            <a:off x="8750070" y="6131293"/>
            <a:ext cx="304632" cy="304632"/>
          </a:xfrm>
          <a:prstGeom prst="round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arrotondato 6"/>
          <p:cNvSpPr/>
          <p:nvPr/>
        </p:nvSpPr>
        <p:spPr>
          <a:xfrm>
            <a:off x="8405750" y="647560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CasellaDiTesto 13"/>
          <p:cNvSpPr txBox="1"/>
          <p:nvPr/>
        </p:nvSpPr>
        <p:spPr>
          <a:xfrm>
            <a:off x="901016" y="91809"/>
            <a:ext cx="8153686" cy="711990"/>
          </a:xfrm>
          <a:prstGeom prst="rect">
            <a:avLst/>
          </a:prstGeom>
          <a:noFill/>
        </p:spPr>
        <p:txBody>
          <a:bodyPr wrap="square" rtlCol="0">
            <a:spAutoFit/>
          </a:bodyPr>
          <a:lstStyle/>
          <a:p>
            <a:pPr>
              <a:lnSpc>
                <a:spcPct val="120000"/>
              </a:lnSpc>
            </a:pPr>
            <a:r>
              <a:rPr lang="it-IT" sz="1700" b="1" dirty="0" err="1">
                <a:solidFill>
                  <a:srgbClr val="0092CF"/>
                </a:solidFill>
                <a:latin typeface="Arial"/>
                <a:cs typeface="Arial"/>
              </a:rPr>
              <a:t>Axial</a:t>
            </a:r>
            <a:r>
              <a:rPr lang="it-IT" sz="1700" b="1" dirty="0">
                <a:solidFill>
                  <a:srgbClr val="0092CF"/>
                </a:solidFill>
                <a:latin typeface="Arial"/>
                <a:cs typeface="Arial"/>
              </a:rPr>
              <a:t> </a:t>
            </a:r>
            <a:r>
              <a:rPr lang="it-IT" sz="1700" b="1" dirty="0" err="1">
                <a:solidFill>
                  <a:srgbClr val="0092CF"/>
                </a:solidFill>
                <a:latin typeface="Arial"/>
                <a:cs typeface="Arial"/>
              </a:rPr>
              <a:t>driven</a:t>
            </a:r>
            <a:r>
              <a:rPr lang="it-IT" sz="1700" b="1" dirty="0">
                <a:solidFill>
                  <a:srgbClr val="0092CF"/>
                </a:solidFill>
                <a:latin typeface="Arial"/>
                <a:cs typeface="Arial"/>
              </a:rPr>
              <a:t> </a:t>
            </a:r>
            <a:r>
              <a:rPr lang="it-IT" sz="1700" b="1" dirty="0" err="1" smtClean="0">
                <a:solidFill>
                  <a:srgbClr val="0092CF"/>
                </a:solidFill>
                <a:latin typeface="Arial"/>
                <a:cs typeface="Arial"/>
              </a:rPr>
              <a:t>tools</a:t>
            </a:r>
            <a:r>
              <a:rPr lang="it-IT" sz="1700" b="1" dirty="0" smtClean="0">
                <a:solidFill>
                  <a:srgbClr val="0092CF"/>
                </a:solidFill>
                <a:latin typeface="Arial"/>
                <a:cs typeface="Arial"/>
              </a:rPr>
              <a:t> </a:t>
            </a:r>
            <a:r>
              <a:rPr lang="it-IT" sz="1700" b="1" dirty="0" err="1">
                <a:solidFill>
                  <a:srgbClr val="0092CF"/>
                </a:solidFill>
                <a:latin typeface="Arial"/>
                <a:cs typeface="Arial"/>
              </a:rPr>
              <a:t>turrets</a:t>
            </a:r>
            <a:r>
              <a:rPr lang="it-IT" sz="1700" b="1" dirty="0">
                <a:solidFill>
                  <a:srgbClr val="0092CF"/>
                </a:solidFill>
                <a:latin typeface="Arial"/>
                <a:cs typeface="Arial"/>
              </a:rPr>
              <a:t> for </a:t>
            </a:r>
            <a:r>
              <a:rPr lang="it-IT" sz="1700" b="1" dirty="0" err="1">
                <a:solidFill>
                  <a:srgbClr val="0092CF"/>
                </a:solidFill>
                <a:latin typeface="Arial"/>
                <a:cs typeface="Arial"/>
              </a:rPr>
              <a:t>tool-holders</a:t>
            </a:r>
            <a:r>
              <a:rPr lang="it-IT" sz="1700" b="1" dirty="0">
                <a:solidFill>
                  <a:srgbClr val="0092CF"/>
                </a:solidFill>
                <a:latin typeface="Arial"/>
                <a:cs typeface="Arial"/>
              </a:rPr>
              <a:t> </a:t>
            </a:r>
            <a:r>
              <a:rPr lang="it-IT" sz="1700" b="1" dirty="0" err="1">
                <a:solidFill>
                  <a:srgbClr val="0092CF"/>
                </a:solidFill>
                <a:latin typeface="Arial"/>
                <a:cs typeface="Arial"/>
              </a:rPr>
              <a:t>as</a:t>
            </a:r>
            <a:r>
              <a:rPr lang="it-IT" sz="1700" b="1" dirty="0">
                <a:solidFill>
                  <a:srgbClr val="0092CF"/>
                </a:solidFill>
                <a:latin typeface="Arial"/>
                <a:cs typeface="Arial"/>
              </a:rPr>
              <a:t> per ISO </a:t>
            </a:r>
            <a:r>
              <a:rPr lang="it-IT" sz="1700" b="1" dirty="0" smtClean="0">
                <a:solidFill>
                  <a:srgbClr val="0092CF"/>
                </a:solidFill>
                <a:latin typeface="Arial"/>
                <a:cs typeface="Arial"/>
              </a:rPr>
              <a:t>10889 </a:t>
            </a:r>
            <a:r>
              <a:rPr lang="it-IT" sz="1700" b="1" dirty="0" err="1">
                <a:solidFill>
                  <a:srgbClr val="0092CF"/>
                </a:solidFill>
                <a:latin typeface="Arial"/>
                <a:cs typeface="Arial"/>
              </a:rPr>
              <a:t>norms</a:t>
            </a:r>
            <a:endParaRPr lang="it-IT" sz="1700" b="1" dirty="0">
              <a:solidFill>
                <a:srgbClr val="0092CF"/>
              </a:solidFill>
              <a:latin typeface="Arial"/>
              <a:cs typeface="Arial"/>
            </a:endParaRPr>
          </a:p>
          <a:p>
            <a:pPr>
              <a:lnSpc>
                <a:spcPct val="120000"/>
              </a:lnSpc>
            </a:pPr>
            <a:r>
              <a:rPr lang="it-IT" sz="1600" dirty="0" smtClean="0">
                <a:solidFill>
                  <a:srgbClr val="7F7F7F"/>
                </a:solidFill>
                <a:latin typeface="Arial"/>
                <a:cs typeface="Arial"/>
              </a:rPr>
              <a:t>Technical data </a:t>
            </a:r>
            <a:r>
              <a:rPr lang="it-IT" sz="1600" dirty="0" err="1" smtClean="0">
                <a:solidFill>
                  <a:srgbClr val="7F7F7F"/>
                </a:solidFill>
                <a:latin typeface="Arial"/>
                <a:cs typeface="Arial"/>
              </a:rPr>
              <a:t>power</a:t>
            </a:r>
            <a:r>
              <a:rPr lang="it-IT" sz="1600" dirty="0" smtClean="0">
                <a:solidFill>
                  <a:srgbClr val="7F7F7F"/>
                </a:solidFill>
                <a:latin typeface="Arial"/>
                <a:cs typeface="Arial"/>
              </a:rPr>
              <a:t> </a:t>
            </a:r>
            <a:r>
              <a:rPr lang="it-IT" sz="1600" dirty="0" err="1" smtClean="0">
                <a:solidFill>
                  <a:srgbClr val="7F7F7F"/>
                </a:solidFill>
                <a:latin typeface="Arial"/>
                <a:cs typeface="Arial"/>
              </a:rPr>
              <a:t>tools</a:t>
            </a:r>
            <a:endParaRPr lang="it-IT" sz="1600" dirty="0">
              <a:solidFill>
                <a:srgbClr val="7F7F7F"/>
              </a:solidFill>
              <a:latin typeface="Arial"/>
              <a:cs typeface="Arial"/>
            </a:endParaRPr>
          </a:p>
        </p:txBody>
      </p:sp>
      <p:cxnSp>
        <p:nvCxnSpPr>
          <p:cNvPr id="15" name="Connettore 1 14"/>
          <p:cNvCxnSpPr/>
          <p:nvPr/>
        </p:nvCxnSpPr>
        <p:spPr>
          <a:xfrm>
            <a:off x="1011438" y="473752"/>
            <a:ext cx="7738632" cy="0"/>
          </a:xfrm>
          <a:prstGeom prst="line">
            <a:avLst/>
          </a:prstGeom>
          <a:ln w="19050" cmpd="sng">
            <a:solidFill>
              <a:schemeClr val="tx1">
                <a:lumMod val="50000"/>
                <a:lumOff val="50000"/>
              </a:schemeClr>
            </a:solidFill>
            <a:prstDash val="solid"/>
          </a:ln>
        </p:spPr>
        <p:style>
          <a:lnRef idx="1">
            <a:schemeClr val="dk1"/>
          </a:lnRef>
          <a:fillRef idx="0">
            <a:schemeClr val="dk1"/>
          </a:fillRef>
          <a:effectRef idx="0">
            <a:schemeClr val="dk1"/>
          </a:effectRef>
          <a:fontRef idx="minor">
            <a:schemeClr val="tx1"/>
          </a:fontRef>
        </p:style>
      </p:cxnSp>
      <p:sp>
        <p:nvSpPr>
          <p:cNvPr id="9" name="Rettangolo arrotondato 8"/>
          <p:cNvSpPr/>
          <p:nvPr/>
        </p:nvSpPr>
        <p:spPr>
          <a:xfrm>
            <a:off x="78644" y="64099"/>
            <a:ext cx="830449" cy="830449"/>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Rettangolo arrotondato 9"/>
          <p:cNvSpPr/>
          <p:nvPr/>
        </p:nvSpPr>
        <p:spPr>
          <a:xfrm>
            <a:off x="426628" y="984830"/>
            <a:ext cx="460155" cy="460155"/>
          </a:xfrm>
          <a:prstGeom prst="roundRect">
            <a:avLst/>
          </a:prstGeom>
          <a:solidFill>
            <a:srgbClr val="0092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Rettangolo arrotondato 10"/>
          <p:cNvSpPr/>
          <p:nvPr/>
        </p:nvSpPr>
        <p:spPr>
          <a:xfrm>
            <a:off x="82309" y="148466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4" name="Immagine 3" descr="LOGHI UFFICIALI.png"/>
          <p:cNvPicPr>
            <a:picLocks noChangeAspect="1"/>
          </p:cNvPicPr>
          <p:nvPr/>
        </p:nvPicPr>
        <p:blipFill>
          <a:blip r:embed="rId2">
            <a:alphaModFix amt="90000"/>
            <a:extLst>
              <a:ext uri="{28A0092B-C50C-407E-A947-70E740481C1C}">
                <a14:useLocalDpi xmlns:a14="http://schemas.microsoft.com/office/drawing/2010/main" xmlns="" val="0"/>
              </a:ext>
            </a:extLst>
          </a:blip>
          <a:stretch>
            <a:fillRect/>
          </a:stretch>
        </p:blipFill>
        <p:spPr>
          <a:xfrm>
            <a:off x="133747" y="131091"/>
            <a:ext cx="734372" cy="734372"/>
          </a:xfrm>
          <a:prstGeom prst="rect">
            <a:avLst/>
          </a:prstGeom>
        </p:spPr>
      </p:pic>
      <p:sp>
        <p:nvSpPr>
          <p:cNvPr id="19" name="CasellaDiTesto 18"/>
          <p:cNvSpPr txBox="1"/>
          <p:nvPr/>
        </p:nvSpPr>
        <p:spPr>
          <a:xfrm rot="16200000">
            <a:off x="-1429187" y="3421481"/>
            <a:ext cx="3711631" cy="707886"/>
          </a:xfrm>
          <a:prstGeom prst="rect">
            <a:avLst/>
          </a:prstGeom>
          <a:noFill/>
          <a:effectLst>
            <a:outerShdw blurRad="50800" dist="38100" dir="2700000" algn="tl" rotWithShape="0">
              <a:prstClr val="black">
                <a:alpha val="40000"/>
              </a:prstClr>
            </a:outerShdw>
          </a:effectLst>
        </p:spPr>
        <p:txBody>
          <a:bodyPr wrap="square" rtlCol="0">
            <a:spAutoFit/>
          </a:bodyPr>
          <a:lstStyle/>
          <a:p>
            <a:r>
              <a:rPr lang="it-IT" sz="4000" b="1" dirty="0" smtClean="0">
                <a:solidFill>
                  <a:srgbClr val="0092CF"/>
                </a:solidFill>
                <a:latin typeface="Arial"/>
                <a:cs typeface="Arial"/>
              </a:rPr>
              <a:t>TBMA </a:t>
            </a:r>
            <a:r>
              <a:rPr lang="it-IT" sz="4000" b="1" dirty="0" err="1" smtClean="0">
                <a:solidFill>
                  <a:srgbClr val="0092CF"/>
                </a:solidFill>
                <a:latin typeface="Arial"/>
                <a:cs typeface="Arial"/>
              </a:rPr>
              <a:t>series</a:t>
            </a:r>
            <a:endParaRPr lang="it-IT" sz="4000" b="1" dirty="0">
              <a:solidFill>
                <a:srgbClr val="0092CF"/>
              </a:solidFill>
              <a:latin typeface="Arial"/>
              <a:cs typeface="Arial"/>
            </a:endParaRPr>
          </a:p>
        </p:txBody>
      </p:sp>
      <p:pic>
        <p:nvPicPr>
          <p:cNvPr id="16" name="Immagine 1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03654" y="584632"/>
            <a:ext cx="7602096" cy="6548382"/>
          </a:xfrm>
          <a:prstGeom prst="rect">
            <a:avLst/>
          </a:prstGeom>
          <a:ln>
            <a:noFill/>
          </a:ln>
        </p:spPr>
      </p:pic>
      <p:sp>
        <p:nvSpPr>
          <p:cNvPr id="17" name="CasellaDiTesto 16"/>
          <p:cNvSpPr txBox="1"/>
          <p:nvPr/>
        </p:nvSpPr>
        <p:spPr>
          <a:xfrm>
            <a:off x="8732985" y="6504084"/>
            <a:ext cx="350506" cy="246221"/>
          </a:xfrm>
          <a:prstGeom prst="rect">
            <a:avLst/>
          </a:prstGeom>
          <a:noFill/>
        </p:spPr>
        <p:txBody>
          <a:bodyPr wrap="square" rtlCol="0">
            <a:spAutoFit/>
          </a:bodyPr>
          <a:lstStyle/>
          <a:p>
            <a:pPr algn="ctr"/>
            <a:r>
              <a:rPr lang="it-IT" sz="1000" dirty="0" smtClean="0">
                <a:solidFill>
                  <a:schemeClr val="bg1"/>
                </a:solidFill>
                <a:latin typeface="Arial"/>
                <a:cs typeface="Arial"/>
              </a:rPr>
              <a:t>11</a:t>
            </a:r>
            <a:endParaRPr lang="it-IT" sz="1000" dirty="0">
              <a:solidFill>
                <a:schemeClr val="bg1"/>
              </a:solidFill>
              <a:latin typeface="Arial"/>
              <a:cs typeface="Arial"/>
            </a:endParaRPr>
          </a:p>
        </p:txBody>
      </p:sp>
    </p:spTree>
    <p:extLst>
      <p:ext uri="{BB962C8B-B14F-4D97-AF65-F5344CB8AC3E}">
        <p14:creationId xmlns:p14="http://schemas.microsoft.com/office/powerpoint/2010/main" xmlns="" val="22073330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26630" y="0"/>
            <a:ext cx="697892" cy="6858000"/>
          </a:xfrm>
          <a:prstGeom prst="rect">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Rettangolo arrotondato 4"/>
          <p:cNvSpPr/>
          <p:nvPr/>
        </p:nvSpPr>
        <p:spPr>
          <a:xfrm>
            <a:off x="8750070" y="6475609"/>
            <a:ext cx="304632" cy="304632"/>
          </a:xfrm>
          <a:prstGeom prst="roundRect">
            <a:avLst/>
          </a:prstGeom>
          <a:solidFill>
            <a:srgbClr val="0092D2"/>
          </a:solidFill>
          <a:ln>
            <a:solidFill>
              <a:srgbClr val="0092C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Rettangolo arrotondato 5"/>
          <p:cNvSpPr/>
          <p:nvPr/>
        </p:nvSpPr>
        <p:spPr>
          <a:xfrm>
            <a:off x="8750070" y="6131293"/>
            <a:ext cx="304632" cy="304632"/>
          </a:xfrm>
          <a:prstGeom prst="round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arrotondato 6"/>
          <p:cNvSpPr/>
          <p:nvPr/>
        </p:nvSpPr>
        <p:spPr>
          <a:xfrm>
            <a:off x="8405750" y="647560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CasellaDiTesto 13"/>
          <p:cNvSpPr txBox="1"/>
          <p:nvPr/>
        </p:nvSpPr>
        <p:spPr>
          <a:xfrm>
            <a:off x="901016" y="91809"/>
            <a:ext cx="8182475" cy="711990"/>
          </a:xfrm>
          <a:prstGeom prst="rect">
            <a:avLst/>
          </a:prstGeom>
          <a:noFill/>
        </p:spPr>
        <p:txBody>
          <a:bodyPr wrap="square" rtlCol="0">
            <a:spAutoFit/>
          </a:bodyPr>
          <a:lstStyle/>
          <a:p>
            <a:pPr>
              <a:lnSpc>
                <a:spcPct val="120000"/>
              </a:lnSpc>
            </a:pPr>
            <a:r>
              <a:rPr lang="it-IT" sz="1700" b="1" dirty="0" err="1">
                <a:solidFill>
                  <a:srgbClr val="0092CF"/>
                </a:solidFill>
                <a:latin typeface="Arial"/>
                <a:cs typeface="Arial"/>
              </a:rPr>
              <a:t>Axial</a:t>
            </a:r>
            <a:r>
              <a:rPr lang="it-IT" sz="1700" b="1" dirty="0">
                <a:solidFill>
                  <a:srgbClr val="0092CF"/>
                </a:solidFill>
                <a:latin typeface="Arial"/>
                <a:cs typeface="Arial"/>
              </a:rPr>
              <a:t> </a:t>
            </a:r>
            <a:r>
              <a:rPr lang="it-IT" sz="1700" b="1" dirty="0" err="1">
                <a:solidFill>
                  <a:srgbClr val="0092CF"/>
                </a:solidFill>
                <a:latin typeface="Arial"/>
                <a:cs typeface="Arial"/>
              </a:rPr>
              <a:t>driven</a:t>
            </a:r>
            <a:r>
              <a:rPr lang="it-IT" sz="1700" b="1" dirty="0">
                <a:solidFill>
                  <a:srgbClr val="0092CF"/>
                </a:solidFill>
                <a:latin typeface="Arial"/>
                <a:cs typeface="Arial"/>
              </a:rPr>
              <a:t> </a:t>
            </a:r>
            <a:r>
              <a:rPr lang="it-IT" sz="1700" b="1" dirty="0" err="1" smtClean="0">
                <a:solidFill>
                  <a:srgbClr val="0092CF"/>
                </a:solidFill>
                <a:latin typeface="Arial"/>
                <a:cs typeface="Arial"/>
              </a:rPr>
              <a:t>tools</a:t>
            </a:r>
            <a:r>
              <a:rPr lang="it-IT" sz="1700" b="1" dirty="0" smtClean="0">
                <a:solidFill>
                  <a:srgbClr val="0092CF"/>
                </a:solidFill>
                <a:latin typeface="Arial"/>
                <a:cs typeface="Arial"/>
              </a:rPr>
              <a:t> </a:t>
            </a:r>
            <a:r>
              <a:rPr lang="it-IT" sz="1700" b="1" dirty="0" err="1">
                <a:solidFill>
                  <a:srgbClr val="0092CF"/>
                </a:solidFill>
                <a:latin typeface="Arial"/>
                <a:cs typeface="Arial"/>
              </a:rPr>
              <a:t>turrets</a:t>
            </a:r>
            <a:r>
              <a:rPr lang="it-IT" sz="1700" b="1" dirty="0">
                <a:solidFill>
                  <a:srgbClr val="0092CF"/>
                </a:solidFill>
                <a:latin typeface="Arial"/>
                <a:cs typeface="Arial"/>
              </a:rPr>
              <a:t> for </a:t>
            </a:r>
            <a:r>
              <a:rPr lang="it-IT" sz="1700" b="1" dirty="0" err="1">
                <a:solidFill>
                  <a:srgbClr val="0092CF"/>
                </a:solidFill>
                <a:latin typeface="Arial"/>
                <a:cs typeface="Arial"/>
              </a:rPr>
              <a:t>tool-holders</a:t>
            </a:r>
            <a:r>
              <a:rPr lang="it-IT" sz="1700" b="1" dirty="0">
                <a:solidFill>
                  <a:srgbClr val="0092CF"/>
                </a:solidFill>
                <a:latin typeface="Arial"/>
                <a:cs typeface="Arial"/>
              </a:rPr>
              <a:t> </a:t>
            </a:r>
            <a:r>
              <a:rPr lang="it-IT" sz="1700" b="1" dirty="0" err="1">
                <a:solidFill>
                  <a:srgbClr val="0092CF"/>
                </a:solidFill>
                <a:latin typeface="Arial"/>
                <a:cs typeface="Arial"/>
              </a:rPr>
              <a:t>as</a:t>
            </a:r>
            <a:r>
              <a:rPr lang="it-IT" sz="1700" b="1" dirty="0">
                <a:solidFill>
                  <a:srgbClr val="0092CF"/>
                </a:solidFill>
                <a:latin typeface="Arial"/>
                <a:cs typeface="Arial"/>
              </a:rPr>
              <a:t> per </a:t>
            </a:r>
            <a:r>
              <a:rPr lang="it-IT" sz="1700" b="1" dirty="0" smtClean="0">
                <a:solidFill>
                  <a:srgbClr val="0092CF"/>
                </a:solidFill>
                <a:latin typeface="Arial"/>
                <a:cs typeface="Arial"/>
              </a:rPr>
              <a:t>ISO </a:t>
            </a:r>
            <a:r>
              <a:rPr lang="it-IT" sz="1700" b="1" dirty="0">
                <a:solidFill>
                  <a:srgbClr val="0092CF"/>
                </a:solidFill>
                <a:latin typeface="Arial"/>
                <a:cs typeface="Arial"/>
              </a:rPr>
              <a:t>10889 </a:t>
            </a:r>
            <a:r>
              <a:rPr lang="it-IT" sz="1700" b="1" dirty="0" err="1">
                <a:solidFill>
                  <a:srgbClr val="0092CF"/>
                </a:solidFill>
                <a:latin typeface="Arial"/>
                <a:cs typeface="Arial"/>
              </a:rPr>
              <a:t>norms</a:t>
            </a:r>
            <a:endParaRPr lang="it-IT" sz="1700" b="1" dirty="0">
              <a:solidFill>
                <a:srgbClr val="0092CF"/>
              </a:solidFill>
              <a:latin typeface="Arial"/>
              <a:cs typeface="Arial"/>
            </a:endParaRPr>
          </a:p>
          <a:p>
            <a:pPr>
              <a:lnSpc>
                <a:spcPct val="120000"/>
              </a:lnSpc>
            </a:pPr>
            <a:r>
              <a:rPr lang="it-IT" sz="1600" dirty="0" smtClean="0">
                <a:solidFill>
                  <a:srgbClr val="7F7F7F"/>
                </a:solidFill>
                <a:latin typeface="Arial"/>
                <a:cs typeface="Arial"/>
              </a:rPr>
              <a:t>Technical </a:t>
            </a:r>
            <a:r>
              <a:rPr lang="it-IT" sz="1600" dirty="0" err="1" smtClean="0">
                <a:solidFill>
                  <a:srgbClr val="7F7F7F"/>
                </a:solidFill>
                <a:latin typeface="Arial"/>
                <a:cs typeface="Arial"/>
              </a:rPr>
              <a:t>section</a:t>
            </a:r>
            <a:endParaRPr lang="it-IT" sz="1600" dirty="0">
              <a:solidFill>
                <a:srgbClr val="7F7F7F"/>
              </a:solidFill>
              <a:latin typeface="Arial"/>
              <a:cs typeface="Arial"/>
            </a:endParaRPr>
          </a:p>
        </p:txBody>
      </p:sp>
      <p:cxnSp>
        <p:nvCxnSpPr>
          <p:cNvPr id="15" name="Connettore 1 14"/>
          <p:cNvCxnSpPr/>
          <p:nvPr/>
        </p:nvCxnSpPr>
        <p:spPr>
          <a:xfrm>
            <a:off x="1011438" y="473752"/>
            <a:ext cx="7738632" cy="0"/>
          </a:xfrm>
          <a:prstGeom prst="line">
            <a:avLst/>
          </a:prstGeom>
          <a:ln w="19050" cmpd="sng">
            <a:solidFill>
              <a:schemeClr val="tx1">
                <a:lumMod val="50000"/>
                <a:lumOff val="50000"/>
              </a:schemeClr>
            </a:solidFill>
            <a:prstDash val="solid"/>
          </a:ln>
        </p:spPr>
        <p:style>
          <a:lnRef idx="1">
            <a:schemeClr val="dk1"/>
          </a:lnRef>
          <a:fillRef idx="0">
            <a:schemeClr val="dk1"/>
          </a:fillRef>
          <a:effectRef idx="0">
            <a:schemeClr val="dk1"/>
          </a:effectRef>
          <a:fontRef idx="minor">
            <a:schemeClr val="tx1"/>
          </a:fontRef>
        </p:style>
      </p:cxnSp>
      <p:sp>
        <p:nvSpPr>
          <p:cNvPr id="9" name="Rettangolo arrotondato 8"/>
          <p:cNvSpPr/>
          <p:nvPr/>
        </p:nvSpPr>
        <p:spPr>
          <a:xfrm>
            <a:off x="78644" y="64099"/>
            <a:ext cx="830449" cy="830449"/>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Rettangolo arrotondato 9"/>
          <p:cNvSpPr/>
          <p:nvPr/>
        </p:nvSpPr>
        <p:spPr>
          <a:xfrm>
            <a:off x="426628" y="984830"/>
            <a:ext cx="460155" cy="460155"/>
          </a:xfrm>
          <a:prstGeom prst="roundRect">
            <a:avLst/>
          </a:prstGeom>
          <a:solidFill>
            <a:srgbClr val="0092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Rettangolo arrotondato 10"/>
          <p:cNvSpPr/>
          <p:nvPr/>
        </p:nvSpPr>
        <p:spPr>
          <a:xfrm>
            <a:off x="82309" y="148466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4" name="Immagine 3" descr="LOGHI UFFICIALI.png"/>
          <p:cNvPicPr>
            <a:picLocks noChangeAspect="1"/>
          </p:cNvPicPr>
          <p:nvPr/>
        </p:nvPicPr>
        <p:blipFill>
          <a:blip r:embed="rId2">
            <a:alphaModFix amt="90000"/>
            <a:extLst>
              <a:ext uri="{28A0092B-C50C-407E-A947-70E740481C1C}">
                <a14:useLocalDpi xmlns:a14="http://schemas.microsoft.com/office/drawing/2010/main" xmlns="" val="0"/>
              </a:ext>
            </a:extLst>
          </a:blip>
          <a:stretch>
            <a:fillRect/>
          </a:stretch>
        </p:blipFill>
        <p:spPr>
          <a:xfrm>
            <a:off x="133747" y="131091"/>
            <a:ext cx="734372" cy="734372"/>
          </a:xfrm>
          <a:prstGeom prst="rect">
            <a:avLst/>
          </a:prstGeom>
        </p:spPr>
      </p:pic>
      <p:sp>
        <p:nvSpPr>
          <p:cNvPr id="19" name="CasellaDiTesto 18"/>
          <p:cNvSpPr txBox="1"/>
          <p:nvPr/>
        </p:nvSpPr>
        <p:spPr>
          <a:xfrm rot="16200000">
            <a:off x="-1429187" y="3421481"/>
            <a:ext cx="3711631" cy="707886"/>
          </a:xfrm>
          <a:prstGeom prst="rect">
            <a:avLst/>
          </a:prstGeom>
          <a:noFill/>
          <a:effectLst>
            <a:outerShdw blurRad="50800" dist="38100" dir="2700000" algn="tl" rotWithShape="0">
              <a:prstClr val="black">
                <a:alpha val="40000"/>
              </a:prstClr>
            </a:outerShdw>
          </a:effectLst>
        </p:spPr>
        <p:txBody>
          <a:bodyPr wrap="square" rtlCol="0">
            <a:spAutoFit/>
          </a:bodyPr>
          <a:lstStyle/>
          <a:p>
            <a:r>
              <a:rPr lang="it-IT" sz="4000" b="1" dirty="0" smtClean="0">
                <a:solidFill>
                  <a:srgbClr val="0092CF"/>
                </a:solidFill>
                <a:latin typeface="Arial"/>
                <a:cs typeface="Arial"/>
              </a:rPr>
              <a:t>TBMA </a:t>
            </a:r>
            <a:r>
              <a:rPr lang="it-IT" sz="4000" b="1" dirty="0" err="1" smtClean="0">
                <a:solidFill>
                  <a:srgbClr val="0092CF"/>
                </a:solidFill>
                <a:latin typeface="Arial"/>
                <a:cs typeface="Arial"/>
              </a:rPr>
              <a:t>series</a:t>
            </a:r>
            <a:endParaRPr lang="it-IT" sz="4000" b="1" dirty="0">
              <a:solidFill>
                <a:srgbClr val="0092CF"/>
              </a:solidFill>
              <a:latin typeface="Arial"/>
              <a:cs typeface="Arial"/>
            </a:endParaRPr>
          </a:p>
        </p:txBody>
      </p:sp>
      <p:pic>
        <p:nvPicPr>
          <p:cNvPr id="8" name="Immagine 7" descr="TBMA200.pdf"/>
          <p:cNvPicPr>
            <a:picLocks noChangeAspect="1"/>
          </p:cNvPicPr>
          <p:nvPr/>
        </p:nvPicPr>
        <p:blipFill rotWithShape="1">
          <a:blip r:embed="rId3">
            <a:extLst>
              <a:ext uri="{28A0092B-C50C-407E-A947-70E740481C1C}">
                <a14:useLocalDpi xmlns:a14="http://schemas.microsoft.com/office/drawing/2010/main" xmlns="" val="0"/>
              </a:ext>
            </a:extLst>
          </a:blip>
          <a:srcRect l="2796" t="915" r="-2796" b="-915"/>
          <a:stretch/>
        </p:blipFill>
        <p:spPr>
          <a:xfrm>
            <a:off x="756000" y="540000"/>
            <a:ext cx="9384320" cy="6629395"/>
          </a:xfrm>
          <a:prstGeom prst="rect">
            <a:avLst/>
          </a:prstGeom>
        </p:spPr>
      </p:pic>
      <p:sp>
        <p:nvSpPr>
          <p:cNvPr id="16" name="CasellaDiTesto 15"/>
          <p:cNvSpPr txBox="1"/>
          <p:nvPr/>
        </p:nvSpPr>
        <p:spPr>
          <a:xfrm>
            <a:off x="8732985" y="6504084"/>
            <a:ext cx="350506" cy="246221"/>
          </a:xfrm>
          <a:prstGeom prst="rect">
            <a:avLst/>
          </a:prstGeom>
          <a:noFill/>
        </p:spPr>
        <p:txBody>
          <a:bodyPr wrap="square" rtlCol="0">
            <a:spAutoFit/>
          </a:bodyPr>
          <a:lstStyle/>
          <a:p>
            <a:pPr algn="ctr"/>
            <a:r>
              <a:rPr lang="it-IT" sz="1000" dirty="0" smtClean="0">
                <a:solidFill>
                  <a:schemeClr val="bg1"/>
                </a:solidFill>
                <a:latin typeface="Arial"/>
                <a:cs typeface="Arial"/>
              </a:rPr>
              <a:t>12</a:t>
            </a:r>
            <a:endParaRPr lang="it-IT" sz="1000" dirty="0">
              <a:solidFill>
                <a:schemeClr val="bg1"/>
              </a:solidFill>
              <a:latin typeface="Arial"/>
              <a:cs typeface="Arial"/>
            </a:endParaRPr>
          </a:p>
        </p:txBody>
      </p:sp>
    </p:spTree>
    <p:extLst>
      <p:ext uri="{BB962C8B-B14F-4D97-AF65-F5344CB8AC3E}">
        <p14:creationId xmlns:p14="http://schemas.microsoft.com/office/powerpoint/2010/main" xmlns="" val="10522760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26629" y="0"/>
            <a:ext cx="5308059" cy="6858000"/>
          </a:xfrm>
          <a:prstGeom prst="rect">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Rettangolo arrotondato 4"/>
          <p:cNvSpPr/>
          <p:nvPr/>
        </p:nvSpPr>
        <p:spPr>
          <a:xfrm>
            <a:off x="8750070" y="6475609"/>
            <a:ext cx="304632" cy="304632"/>
          </a:xfrm>
          <a:prstGeom prst="roundRect">
            <a:avLst/>
          </a:prstGeom>
          <a:solidFill>
            <a:srgbClr val="0092D2"/>
          </a:solidFill>
          <a:ln>
            <a:solidFill>
              <a:srgbClr val="0092C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Rettangolo arrotondato 5"/>
          <p:cNvSpPr/>
          <p:nvPr/>
        </p:nvSpPr>
        <p:spPr>
          <a:xfrm>
            <a:off x="8750070" y="6131293"/>
            <a:ext cx="304632" cy="304632"/>
          </a:xfrm>
          <a:prstGeom prst="round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arrotondato 6"/>
          <p:cNvSpPr/>
          <p:nvPr/>
        </p:nvSpPr>
        <p:spPr>
          <a:xfrm>
            <a:off x="8405750" y="647560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CasellaDiTesto 13"/>
          <p:cNvSpPr txBox="1"/>
          <p:nvPr/>
        </p:nvSpPr>
        <p:spPr>
          <a:xfrm>
            <a:off x="901016" y="91809"/>
            <a:ext cx="8153686" cy="711990"/>
          </a:xfrm>
          <a:prstGeom prst="rect">
            <a:avLst/>
          </a:prstGeom>
          <a:noFill/>
        </p:spPr>
        <p:txBody>
          <a:bodyPr wrap="square" rtlCol="0">
            <a:spAutoFit/>
          </a:bodyPr>
          <a:lstStyle/>
          <a:p>
            <a:pPr>
              <a:lnSpc>
                <a:spcPct val="120000"/>
              </a:lnSpc>
            </a:pPr>
            <a:r>
              <a:rPr lang="it-IT" sz="1700" b="1" dirty="0" err="1" smtClean="0">
                <a:solidFill>
                  <a:srgbClr val="0092CF"/>
                </a:solidFill>
                <a:latin typeface="Arial"/>
                <a:cs typeface="Arial"/>
              </a:rPr>
              <a:t>Radial</a:t>
            </a:r>
            <a:r>
              <a:rPr lang="it-IT" sz="1700" b="1" dirty="0" smtClean="0">
                <a:solidFill>
                  <a:srgbClr val="0092CF"/>
                </a:solidFill>
                <a:latin typeface="Arial"/>
                <a:cs typeface="Arial"/>
              </a:rPr>
              <a:t> </a:t>
            </a:r>
            <a:r>
              <a:rPr lang="it-IT" sz="1700" b="1" dirty="0" err="1">
                <a:solidFill>
                  <a:srgbClr val="0092CF"/>
                </a:solidFill>
                <a:latin typeface="Arial"/>
                <a:cs typeface="Arial"/>
              </a:rPr>
              <a:t>driven</a:t>
            </a:r>
            <a:r>
              <a:rPr lang="it-IT" sz="1700" b="1" dirty="0">
                <a:solidFill>
                  <a:srgbClr val="0092CF"/>
                </a:solidFill>
                <a:latin typeface="Arial"/>
                <a:cs typeface="Arial"/>
              </a:rPr>
              <a:t> </a:t>
            </a:r>
            <a:r>
              <a:rPr lang="it-IT" sz="1700" b="1" dirty="0" err="1" smtClean="0">
                <a:solidFill>
                  <a:srgbClr val="0092CF"/>
                </a:solidFill>
                <a:latin typeface="Arial"/>
                <a:cs typeface="Arial"/>
              </a:rPr>
              <a:t>tools</a:t>
            </a:r>
            <a:r>
              <a:rPr lang="it-IT" sz="1700" b="1" dirty="0" smtClean="0">
                <a:solidFill>
                  <a:srgbClr val="0092CF"/>
                </a:solidFill>
                <a:latin typeface="Arial"/>
                <a:cs typeface="Arial"/>
              </a:rPr>
              <a:t> </a:t>
            </a:r>
            <a:r>
              <a:rPr lang="it-IT" sz="1700" b="1" dirty="0" err="1">
                <a:solidFill>
                  <a:srgbClr val="0092CF"/>
                </a:solidFill>
                <a:latin typeface="Arial"/>
                <a:cs typeface="Arial"/>
              </a:rPr>
              <a:t>turrets</a:t>
            </a:r>
            <a:r>
              <a:rPr lang="it-IT" sz="1700" b="1" dirty="0">
                <a:solidFill>
                  <a:srgbClr val="0092CF"/>
                </a:solidFill>
                <a:latin typeface="Arial"/>
                <a:cs typeface="Arial"/>
              </a:rPr>
              <a:t> for </a:t>
            </a:r>
            <a:r>
              <a:rPr lang="it-IT" sz="1700" b="1" dirty="0" err="1">
                <a:solidFill>
                  <a:srgbClr val="0092CF"/>
                </a:solidFill>
                <a:latin typeface="Arial"/>
                <a:cs typeface="Arial"/>
              </a:rPr>
              <a:t>tool-holders</a:t>
            </a:r>
            <a:r>
              <a:rPr lang="it-IT" sz="1700" b="1" dirty="0">
                <a:solidFill>
                  <a:srgbClr val="0092CF"/>
                </a:solidFill>
                <a:latin typeface="Arial"/>
                <a:cs typeface="Arial"/>
              </a:rPr>
              <a:t> </a:t>
            </a:r>
            <a:r>
              <a:rPr lang="it-IT" sz="1700" b="1" dirty="0" err="1">
                <a:solidFill>
                  <a:srgbClr val="0092CF"/>
                </a:solidFill>
                <a:latin typeface="Arial"/>
                <a:cs typeface="Arial"/>
              </a:rPr>
              <a:t>as</a:t>
            </a:r>
            <a:r>
              <a:rPr lang="it-IT" sz="1700" b="1" dirty="0">
                <a:solidFill>
                  <a:srgbClr val="0092CF"/>
                </a:solidFill>
                <a:latin typeface="Arial"/>
                <a:cs typeface="Arial"/>
              </a:rPr>
              <a:t> per ISO </a:t>
            </a:r>
            <a:r>
              <a:rPr lang="it-IT" sz="1700" b="1" dirty="0" smtClean="0">
                <a:solidFill>
                  <a:srgbClr val="0092CF"/>
                </a:solidFill>
                <a:latin typeface="Arial"/>
                <a:cs typeface="Arial"/>
              </a:rPr>
              <a:t>10889 </a:t>
            </a:r>
            <a:r>
              <a:rPr lang="it-IT" sz="1700" b="1" dirty="0" err="1">
                <a:solidFill>
                  <a:srgbClr val="0092CF"/>
                </a:solidFill>
                <a:latin typeface="Arial"/>
                <a:cs typeface="Arial"/>
              </a:rPr>
              <a:t>norms</a:t>
            </a:r>
            <a:endParaRPr lang="it-IT" sz="1700" b="1" dirty="0">
              <a:solidFill>
                <a:srgbClr val="0092CF"/>
              </a:solidFill>
              <a:latin typeface="Arial"/>
              <a:cs typeface="Arial"/>
            </a:endParaRPr>
          </a:p>
          <a:p>
            <a:pPr>
              <a:lnSpc>
                <a:spcPct val="120000"/>
              </a:lnSpc>
            </a:pPr>
            <a:r>
              <a:rPr lang="it-IT" sz="1600" dirty="0" err="1" smtClean="0">
                <a:solidFill>
                  <a:srgbClr val="7F7F7F"/>
                </a:solidFill>
                <a:latin typeface="Arial"/>
                <a:cs typeface="Arial"/>
              </a:rPr>
              <a:t>Description</a:t>
            </a:r>
            <a:endParaRPr lang="it-IT" sz="1600" dirty="0">
              <a:solidFill>
                <a:srgbClr val="7F7F7F"/>
              </a:solidFill>
              <a:latin typeface="Arial"/>
              <a:cs typeface="Arial"/>
            </a:endParaRPr>
          </a:p>
        </p:txBody>
      </p:sp>
      <p:cxnSp>
        <p:nvCxnSpPr>
          <p:cNvPr id="15" name="Connettore 1 14"/>
          <p:cNvCxnSpPr/>
          <p:nvPr/>
        </p:nvCxnSpPr>
        <p:spPr>
          <a:xfrm>
            <a:off x="1011438" y="473752"/>
            <a:ext cx="7738632" cy="0"/>
          </a:xfrm>
          <a:prstGeom prst="line">
            <a:avLst/>
          </a:prstGeom>
          <a:ln w="19050" cmpd="sng">
            <a:solidFill>
              <a:schemeClr val="tx1">
                <a:lumMod val="50000"/>
                <a:lumOff val="50000"/>
              </a:schemeClr>
            </a:solidFill>
            <a:prstDash val="solid"/>
          </a:ln>
        </p:spPr>
        <p:style>
          <a:lnRef idx="1">
            <a:schemeClr val="dk1"/>
          </a:lnRef>
          <a:fillRef idx="0">
            <a:schemeClr val="dk1"/>
          </a:fillRef>
          <a:effectRef idx="0">
            <a:schemeClr val="dk1"/>
          </a:effectRef>
          <a:fontRef idx="minor">
            <a:schemeClr val="tx1"/>
          </a:fontRef>
        </p:style>
      </p:cxnSp>
      <p:sp>
        <p:nvSpPr>
          <p:cNvPr id="9" name="Rettangolo arrotondato 8"/>
          <p:cNvSpPr/>
          <p:nvPr/>
        </p:nvSpPr>
        <p:spPr>
          <a:xfrm>
            <a:off x="78644" y="64099"/>
            <a:ext cx="830449" cy="830449"/>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Rettangolo arrotondato 9"/>
          <p:cNvSpPr/>
          <p:nvPr/>
        </p:nvSpPr>
        <p:spPr>
          <a:xfrm>
            <a:off x="426628" y="984830"/>
            <a:ext cx="460155" cy="460155"/>
          </a:xfrm>
          <a:prstGeom prst="roundRect">
            <a:avLst/>
          </a:prstGeom>
          <a:solidFill>
            <a:srgbClr val="0092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Rettangolo arrotondato 10"/>
          <p:cNvSpPr/>
          <p:nvPr/>
        </p:nvSpPr>
        <p:spPr>
          <a:xfrm>
            <a:off x="82309" y="148466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4" name="Immagine 3" descr="LOGHI UFFICIALI.png"/>
          <p:cNvPicPr>
            <a:picLocks noChangeAspect="1"/>
          </p:cNvPicPr>
          <p:nvPr/>
        </p:nvPicPr>
        <p:blipFill>
          <a:blip r:embed="rId2">
            <a:alphaModFix amt="90000"/>
            <a:extLst>
              <a:ext uri="{28A0092B-C50C-407E-A947-70E740481C1C}">
                <a14:useLocalDpi xmlns:a14="http://schemas.microsoft.com/office/drawing/2010/main" xmlns="" val="0"/>
              </a:ext>
            </a:extLst>
          </a:blip>
          <a:stretch>
            <a:fillRect/>
          </a:stretch>
        </p:blipFill>
        <p:spPr>
          <a:xfrm>
            <a:off x="133747" y="131091"/>
            <a:ext cx="734372" cy="734372"/>
          </a:xfrm>
          <a:prstGeom prst="rect">
            <a:avLst/>
          </a:prstGeom>
        </p:spPr>
      </p:pic>
      <p:sp>
        <p:nvSpPr>
          <p:cNvPr id="17" name="CasellaDiTesto 16"/>
          <p:cNvSpPr txBox="1"/>
          <p:nvPr/>
        </p:nvSpPr>
        <p:spPr>
          <a:xfrm>
            <a:off x="5176672" y="984830"/>
            <a:ext cx="3229078" cy="4678204"/>
          </a:xfrm>
          <a:prstGeom prst="rect">
            <a:avLst/>
          </a:prstGeom>
          <a:noFill/>
        </p:spPr>
        <p:txBody>
          <a:bodyPr wrap="square" rtlCol="0">
            <a:spAutoFit/>
          </a:bodyPr>
          <a:lstStyle/>
          <a:p>
            <a:r>
              <a:rPr lang="en-US" sz="1000" b="1" dirty="0" err="1">
                <a:solidFill>
                  <a:srgbClr val="7F7F7F"/>
                </a:solidFill>
                <a:latin typeface="Arial"/>
                <a:cs typeface="Arial"/>
              </a:rPr>
              <a:t>Baruffaldi</a:t>
            </a:r>
            <a:r>
              <a:rPr lang="en-US" sz="1000" b="1" dirty="0">
                <a:solidFill>
                  <a:srgbClr val="7F7F7F"/>
                </a:solidFill>
                <a:latin typeface="Arial"/>
                <a:cs typeface="Arial"/>
              </a:rPr>
              <a:t> has developed new turrets with rotating tools with internal driven tool system type TBMR. The tools are located on discs with radial seat as per ISO 10889 (ex DIN 69880) norms. </a:t>
            </a:r>
            <a:endParaRPr lang="en-US" sz="1000" dirty="0">
              <a:solidFill>
                <a:srgbClr val="7F7F7F"/>
              </a:solidFill>
              <a:latin typeface="Arial"/>
              <a:cs typeface="Arial"/>
            </a:endParaRPr>
          </a:p>
          <a:p>
            <a:r>
              <a:rPr lang="en-US" sz="1000" b="1" dirty="0">
                <a:solidFill>
                  <a:srgbClr val="7F7F7F"/>
                </a:solidFill>
                <a:latin typeface="Arial"/>
                <a:cs typeface="Arial"/>
              </a:rPr>
              <a:t>Only the tool in working position is driven and every position on the </a:t>
            </a:r>
            <a:r>
              <a:rPr lang="en-US" sz="1000" b="1" dirty="0" err="1">
                <a:solidFill>
                  <a:srgbClr val="7F7F7F"/>
                </a:solidFill>
                <a:latin typeface="Arial"/>
                <a:cs typeface="Arial"/>
              </a:rPr>
              <a:t>tooldisc</a:t>
            </a:r>
            <a:r>
              <a:rPr lang="en-US" sz="1000" b="1" dirty="0">
                <a:solidFill>
                  <a:srgbClr val="7F7F7F"/>
                </a:solidFill>
                <a:latin typeface="Arial"/>
                <a:cs typeface="Arial"/>
              </a:rPr>
              <a:t> can receive </a:t>
            </a:r>
            <a:r>
              <a:rPr lang="en-US" sz="1000" b="1" dirty="0" err="1">
                <a:solidFill>
                  <a:srgbClr val="7F7F7F"/>
                </a:solidFill>
                <a:latin typeface="Arial"/>
                <a:cs typeface="Arial"/>
              </a:rPr>
              <a:t>toolholders</a:t>
            </a:r>
            <a:r>
              <a:rPr lang="en-US" sz="1000" b="1" dirty="0">
                <a:solidFill>
                  <a:srgbClr val="7F7F7F"/>
                </a:solidFill>
                <a:latin typeface="Arial"/>
                <a:cs typeface="Arial"/>
              </a:rPr>
              <a:t> either with fixed or with live tools. Turret main characteristic are </a:t>
            </a:r>
            <a:r>
              <a:rPr lang="en-US" sz="1000" b="1" dirty="0" smtClean="0">
                <a:solidFill>
                  <a:srgbClr val="7F7F7F"/>
                </a:solidFill>
                <a:latin typeface="Arial"/>
                <a:cs typeface="Arial"/>
              </a:rPr>
              <a:t>very high </a:t>
            </a:r>
            <a:endParaRPr lang="en-US" sz="1000" dirty="0">
              <a:solidFill>
                <a:srgbClr val="7F7F7F"/>
              </a:solidFill>
              <a:latin typeface="Arial"/>
              <a:cs typeface="Arial"/>
            </a:endParaRPr>
          </a:p>
          <a:p>
            <a:r>
              <a:rPr lang="en-US" sz="1000" b="1" dirty="0">
                <a:solidFill>
                  <a:srgbClr val="7F7F7F"/>
                </a:solidFill>
                <a:latin typeface="Arial"/>
                <a:cs typeface="Arial"/>
              </a:rPr>
              <a:t>speed and automatic engagement and disengagement of rotating tool during turret indexing cycle, </a:t>
            </a:r>
            <a:r>
              <a:rPr lang="en-US" sz="1000" b="1" dirty="0" smtClean="0">
                <a:solidFill>
                  <a:srgbClr val="7F7F7F"/>
                </a:solidFill>
                <a:latin typeface="Arial"/>
                <a:cs typeface="Arial"/>
              </a:rPr>
              <a:t>extended </a:t>
            </a:r>
            <a:r>
              <a:rPr lang="en-US" sz="1000" b="1" dirty="0">
                <a:solidFill>
                  <a:srgbClr val="7F7F7F"/>
                </a:solidFill>
                <a:latin typeface="Arial"/>
                <a:cs typeface="Arial"/>
              </a:rPr>
              <a:t>neck useful for back machining operations, strong housing and high flexibility. </a:t>
            </a:r>
            <a:endParaRPr lang="en-US" sz="1000" b="1" dirty="0" smtClean="0">
              <a:solidFill>
                <a:srgbClr val="7F7F7F"/>
              </a:solidFill>
              <a:latin typeface="Arial"/>
              <a:cs typeface="Arial"/>
            </a:endParaRPr>
          </a:p>
          <a:p>
            <a:endParaRPr lang="en-US" sz="1000" b="1" dirty="0">
              <a:solidFill>
                <a:srgbClr val="7F7F7F"/>
              </a:solidFill>
              <a:latin typeface="Arial"/>
              <a:cs typeface="Arial"/>
            </a:endParaRPr>
          </a:p>
          <a:p>
            <a:endParaRPr lang="en-US" sz="1000" dirty="0">
              <a:solidFill>
                <a:srgbClr val="7F7F7F"/>
              </a:solidFill>
              <a:latin typeface="Arial"/>
              <a:cs typeface="Arial"/>
            </a:endParaRPr>
          </a:p>
          <a:p>
            <a:r>
              <a:rPr lang="en-US" sz="1000" dirty="0">
                <a:solidFill>
                  <a:srgbClr val="7F7F7F"/>
                </a:solidFill>
                <a:latin typeface="Arial"/>
                <a:cs typeface="Arial"/>
              </a:rPr>
              <a:t>Main characteristics: </a:t>
            </a:r>
          </a:p>
          <a:p>
            <a:pPr marL="171450" indent="-171450">
              <a:buFont typeface="Arial"/>
              <a:buChar char="•"/>
            </a:pPr>
            <a:r>
              <a:rPr lang="en-US" sz="1000" dirty="0">
                <a:solidFill>
                  <a:srgbClr val="7F7F7F"/>
                </a:solidFill>
                <a:latin typeface="Arial"/>
                <a:cs typeface="Arial"/>
              </a:rPr>
              <a:t>Very high rotating speed and minimum indexing </a:t>
            </a:r>
            <a:r>
              <a:rPr lang="en-US" sz="1000" dirty="0" smtClean="0">
                <a:solidFill>
                  <a:srgbClr val="7F7F7F"/>
                </a:solidFill>
                <a:latin typeface="Arial"/>
                <a:cs typeface="Arial"/>
              </a:rPr>
              <a:t>times </a:t>
            </a:r>
            <a:endParaRPr lang="en-US" sz="1000" dirty="0">
              <a:solidFill>
                <a:srgbClr val="7F7F7F"/>
              </a:solidFill>
              <a:latin typeface="Arial"/>
              <a:cs typeface="Arial"/>
            </a:endParaRPr>
          </a:p>
          <a:p>
            <a:pPr marL="171450" indent="-171450">
              <a:buFont typeface="Arial"/>
              <a:buChar char="•"/>
            </a:pPr>
            <a:r>
              <a:rPr lang="en-US" sz="1000" dirty="0">
                <a:solidFill>
                  <a:srgbClr val="7F7F7F"/>
                </a:solidFill>
                <a:latin typeface="Arial"/>
                <a:cs typeface="Arial"/>
              </a:rPr>
              <a:t>Locking and unlocking without axial movement </a:t>
            </a:r>
          </a:p>
          <a:p>
            <a:pPr marL="171450" indent="-171450">
              <a:buFont typeface="Arial"/>
              <a:buChar char="•"/>
            </a:pPr>
            <a:r>
              <a:rPr lang="en-US" sz="1000" dirty="0">
                <a:solidFill>
                  <a:srgbClr val="7F7F7F"/>
                </a:solidFill>
                <a:latin typeface="Arial"/>
                <a:cs typeface="Arial"/>
              </a:rPr>
              <a:t>Bi-directional rotation </a:t>
            </a:r>
          </a:p>
          <a:p>
            <a:pPr marL="171450" indent="-171450">
              <a:buFont typeface="Arial"/>
              <a:buChar char="•"/>
            </a:pPr>
            <a:r>
              <a:rPr lang="en-US" sz="1000" dirty="0">
                <a:solidFill>
                  <a:srgbClr val="7F7F7F"/>
                </a:solidFill>
                <a:latin typeface="Arial"/>
                <a:cs typeface="Arial"/>
              </a:rPr>
              <a:t>Oil lubrication of turret and power tool system </a:t>
            </a:r>
          </a:p>
          <a:p>
            <a:pPr marL="171450" indent="-171450">
              <a:buFont typeface="Arial"/>
              <a:buChar char="•"/>
            </a:pPr>
            <a:r>
              <a:rPr lang="en-US" sz="1000" dirty="0">
                <a:solidFill>
                  <a:srgbClr val="7F7F7F"/>
                </a:solidFill>
                <a:latin typeface="Arial"/>
                <a:cs typeface="Arial"/>
              </a:rPr>
              <a:t>Double proximity for engagement control </a:t>
            </a:r>
          </a:p>
          <a:p>
            <a:pPr marL="171450" indent="-171450">
              <a:buFont typeface="Arial"/>
              <a:buChar char="•"/>
            </a:pPr>
            <a:r>
              <a:rPr lang="en-US" sz="1000" dirty="0">
                <a:solidFill>
                  <a:srgbClr val="7F7F7F"/>
                </a:solidFill>
                <a:latin typeface="Arial"/>
                <a:cs typeface="Arial"/>
              </a:rPr>
              <a:t>High rigidity, due to the new design </a:t>
            </a:r>
          </a:p>
          <a:p>
            <a:pPr marL="171450" indent="-171450">
              <a:buFont typeface="Arial"/>
              <a:buChar char="•"/>
            </a:pPr>
            <a:r>
              <a:rPr lang="en-US" sz="1000" dirty="0">
                <a:solidFill>
                  <a:srgbClr val="7F7F7F"/>
                </a:solidFill>
                <a:latin typeface="Arial"/>
                <a:cs typeface="Arial"/>
              </a:rPr>
              <a:t>Absolute positioning </a:t>
            </a:r>
          </a:p>
          <a:p>
            <a:pPr marL="171450" indent="-171450">
              <a:buFont typeface="Arial"/>
              <a:buChar char="•"/>
            </a:pPr>
            <a:r>
              <a:rPr lang="en-US" sz="1000" dirty="0">
                <a:solidFill>
                  <a:srgbClr val="7F7F7F"/>
                </a:solidFill>
                <a:latin typeface="Arial"/>
                <a:cs typeface="Arial"/>
              </a:rPr>
              <a:t>Very accurate positioning </a:t>
            </a:r>
          </a:p>
          <a:p>
            <a:pPr marL="171450" indent="-171450">
              <a:buFont typeface="Arial"/>
              <a:buChar char="•"/>
            </a:pPr>
            <a:r>
              <a:rPr lang="en-US" sz="1000" dirty="0">
                <a:solidFill>
                  <a:srgbClr val="7F7F7F"/>
                </a:solidFill>
                <a:latin typeface="Arial"/>
                <a:cs typeface="Arial"/>
              </a:rPr>
              <a:t>Easy maintenance </a:t>
            </a:r>
          </a:p>
          <a:p>
            <a:pPr marL="171450" indent="-171450">
              <a:buFont typeface="Arial"/>
              <a:buChar char="•"/>
            </a:pPr>
            <a:r>
              <a:rPr lang="en-US" sz="1000" dirty="0">
                <a:solidFill>
                  <a:srgbClr val="7F7F7F"/>
                </a:solidFill>
                <a:latin typeface="Arial"/>
                <a:cs typeface="Arial"/>
              </a:rPr>
              <a:t>Wide range 120, 160, 200, 250, 320 </a:t>
            </a:r>
          </a:p>
          <a:p>
            <a:pPr marL="171450" indent="-171450">
              <a:buFont typeface="Arial"/>
              <a:buChar char="•"/>
            </a:pPr>
            <a:r>
              <a:rPr lang="en-US" sz="1000" dirty="0">
                <a:solidFill>
                  <a:srgbClr val="7F7F7F"/>
                </a:solidFill>
                <a:latin typeface="Arial"/>
                <a:cs typeface="Arial"/>
              </a:rPr>
              <a:t>Possibility to use 8-12-16-24 position discs </a:t>
            </a:r>
          </a:p>
          <a:p>
            <a:pPr marL="285750" indent="-285750">
              <a:buFont typeface="Arial"/>
              <a:buChar char="•"/>
            </a:pPr>
            <a:endParaRPr lang="it-IT" dirty="0">
              <a:solidFill>
                <a:schemeClr val="tx1">
                  <a:lumMod val="50000"/>
                  <a:lumOff val="50000"/>
                </a:schemeClr>
              </a:solidFill>
            </a:endParaRPr>
          </a:p>
        </p:txBody>
      </p:sp>
      <p:sp>
        <p:nvSpPr>
          <p:cNvPr id="19" name="CasellaDiTesto 18"/>
          <p:cNvSpPr txBox="1"/>
          <p:nvPr/>
        </p:nvSpPr>
        <p:spPr>
          <a:xfrm rot="16200000">
            <a:off x="-1900172" y="3892466"/>
            <a:ext cx="4653604" cy="707886"/>
          </a:xfrm>
          <a:prstGeom prst="rect">
            <a:avLst/>
          </a:prstGeom>
          <a:noFill/>
          <a:effectLst>
            <a:outerShdw blurRad="50800" dist="38100" dir="2700000" algn="tl" rotWithShape="0">
              <a:prstClr val="black">
                <a:alpha val="40000"/>
              </a:prstClr>
            </a:outerShdw>
          </a:effectLst>
        </p:spPr>
        <p:txBody>
          <a:bodyPr wrap="square" rtlCol="0">
            <a:spAutoFit/>
          </a:bodyPr>
          <a:lstStyle/>
          <a:p>
            <a:r>
              <a:rPr lang="it-IT" sz="4000" b="1" dirty="0" smtClean="0">
                <a:solidFill>
                  <a:srgbClr val="0092CF"/>
                </a:solidFill>
                <a:latin typeface="Arial"/>
                <a:cs typeface="Arial"/>
              </a:rPr>
              <a:t>TBMR-VDI </a:t>
            </a:r>
            <a:r>
              <a:rPr lang="it-IT" sz="4000" b="1" dirty="0" err="1" smtClean="0">
                <a:solidFill>
                  <a:srgbClr val="0092CF"/>
                </a:solidFill>
                <a:latin typeface="Arial"/>
                <a:cs typeface="Arial"/>
              </a:rPr>
              <a:t>series</a:t>
            </a:r>
            <a:endParaRPr lang="it-IT" sz="4000" b="1" dirty="0">
              <a:solidFill>
                <a:srgbClr val="0092CF"/>
              </a:solidFill>
              <a:latin typeface="Arial"/>
              <a:cs typeface="Arial"/>
            </a:endParaRPr>
          </a:p>
        </p:txBody>
      </p:sp>
      <p:sp>
        <p:nvSpPr>
          <p:cNvPr id="20" name="Rettangolo arrotondato 19"/>
          <p:cNvSpPr/>
          <p:nvPr/>
        </p:nvSpPr>
        <p:spPr>
          <a:xfrm>
            <a:off x="3615227" y="4793751"/>
            <a:ext cx="1170839" cy="1170839"/>
          </a:xfrm>
          <a:prstGeom prst="roundRect">
            <a:avLst/>
          </a:prstGeom>
          <a:solidFill>
            <a:srgbClr val="0092D2"/>
          </a:solidFill>
          <a:ln>
            <a:solidFill>
              <a:srgbClr val="0092C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1" name="Rettangolo arrotondato 20"/>
          <p:cNvSpPr/>
          <p:nvPr/>
        </p:nvSpPr>
        <p:spPr>
          <a:xfrm>
            <a:off x="2347448" y="4793751"/>
            <a:ext cx="1170839" cy="1170839"/>
          </a:xfrm>
          <a:prstGeom prst="round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2" name="Rettangolo arrotondato 21"/>
          <p:cNvSpPr/>
          <p:nvPr/>
        </p:nvSpPr>
        <p:spPr>
          <a:xfrm>
            <a:off x="1079669" y="4793751"/>
            <a:ext cx="1170839" cy="1170839"/>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23" name="Immagine 2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05105" y="4822836"/>
            <a:ext cx="1539557" cy="1154667"/>
          </a:xfrm>
          <a:prstGeom prst="rect">
            <a:avLst/>
          </a:prstGeom>
        </p:spPr>
      </p:pic>
      <p:pic>
        <p:nvPicPr>
          <p:cNvPr id="24" name="Immagine 2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219597" y="4813141"/>
            <a:ext cx="1448444" cy="1086333"/>
          </a:xfrm>
          <a:prstGeom prst="rect">
            <a:avLst/>
          </a:prstGeom>
        </p:spPr>
      </p:pic>
      <p:pic>
        <p:nvPicPr>
          <p:cNvPr id="25" name="Immagine 24"/>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729983" y="4851921"/>
            <a:ext cx="1414641" cy="1060980"/>
          </a:xfrm>
          <a:prstGeom prst="rect">
            <a:avLst/>
          </a:prstGeom>
        </p:spPr>
      </p:pic>
      <p:pic>
        <p:nvPicPr>
          <p:cNvPr id="26" name="Immagine 25"/>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095240" y="1412820"/>
            <a:ext cx="3810000" cy="2598420"/>
          </a:xfrm>
          <a:prstGeom prst="rect">
            <a:avLst/>
          </a:prstGeom>
        </p:spPr>
      </p:pic>
      <p:sp>
        <p:nvSpPr>
          <p:cNvPr id="27" name="CasellaDiTesto 26"/>
          <p:cNvSpPr txBox="1"/>
          <p:nvPr/>
        </p:nvSpPr>
        <p:spPr>
          <a:xfrm>
            <a:off x="8732985" y="6504084"/>
            <a:ext cx="350506" cy="246221"/>
          </a:xfrm>
          <a:prstGeom prst="rect">
            <a:avLst/>
          </a:prstGeom>
          <a:noFill/>
        </p:spPr>
        <p:txBody>
          <a:bodyPr wrap="square" rtlCol="0">
            <a:spAutoFit/>
          </a:bodyPr>
          <a:lstStyle/>
          <a:p>
            <a:pPr algn="ctr"/>
            <a:r>
              <a:rPr lang="it-IT" sz="1000" dirty="0" smtClean="0">
                <a:solidFill>
                  <a:schemeClr val="bg1"/>
                </a:solidFill>
                <a:latin typeface="Arial"/>
                <a:cs typeface="Arial"/>
              </a:rPr>
              <a:t>13</a:t>
            </a:r>
            <a:endParaRPr lang="it-IT" sz="1000" dirty="0">
              <a:solidFill>
                <a:schemeClr val="bg1"/>
              </a:solidFill>
              <a:latin typeface="Arial"/>
              <a:cs typeface="Arial"/>
            </a:endParaRPr>
          </a:p>
        </p:txBody>
      </p:sp>
    </p:spTree>
    <p:extLst>
      <p:ext uri="{BB962C8B-B14F-4D97-AF65-F5344CB8AC3E}">
        <p14:creationId xmlns:p14="http://schemas.microsoft.com/office/powerpoint/2010/main" xmlns="" val="37257977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26629" y="0"/>
            <a:ext cx="5308059" cy="6858000"/>
          </a:xfrm>
          <a:prstGeom prst="rect">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Rettangolo arrotondato 4"/>
          <p:cNvSpPr/>
          <p:nvPr/>
        </p:nvSpPr>
        <p:spPr>
          <a:xfrm>
            <a:off x="8750070" y="6475609"/>
            <a:ext cx="304632" cy="304632"/>
          </a:xfrm>
          <a:prstGeom prst="roundRect">
            <a:avLst/>
          </a:prstGeom>
          <a:solidFill>
            <a:srgbClr val="0092D2"/>
          </a:solidFill>
          <a:ln>
            <a:solidFill>
              <a:srgbClr val="0092C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Rettangolo arrotondato 5"/>
          <p:cNvSpPr/>
          <p:nvPr/>
        </p:nvSpPr>
        <p:spPr>
          <a:xfrm>
            <a:off x="8750070" y="6131293"/>
            <a:ext cx="304632" cy="304632"/>
          </a:xfrm>
          <a:prstGeom prst="round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arrotondato 6"/>
          <p:cNvSpPr/>
          <p:nvPr/>
        </p:nvSpPr>
        <p:spPr>
          <a:xfrm>
            <a:off x="8405750" y="647560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CasellaDiTesto 13"/>
          <p:cNvSpPr txBox="1"/>
          <p:nvPr/>
        </p:nvSpPr>
        <p:spPr>
          <a:xfrm>
            <a:off x="901016" y="91809"/>
            <a:ext cx="8153686" cy="711990"/>
          </a:xfrm>
          <a:prstGeom prst="rect">
            <a:avLst/>
          </a:prstGeom>
          <a:noFill/>
        </p:spPr>
        <p:txBody>
          <a:bodyPr wrap="square" rtlCol="0">
            <a:spAutoFit/>
          </a:bodyPr>
          <a:lstStyle/>
          <a:p>
            <a:pPr>
              <a:lnSpc>
                <a:spcPct val="120000"/>
              </a:lnSpc>
            </a:pPr>
            <a:r>
              <a:rPr lang="it-IT" sz="1700" b="1" dirty="0" err="1" smtClean="0">
                <a:solidFill>
                  <a:srgbClr val="0092CF"/>
                </a:solidFill>
                <a:latin typeface="Arial"/>
                <a:cs typeface="Arial"/>
              </a:rPr>
              <a:t>Radial</a:t>
            </a:r>
            <a:r>
              <a:rPr lang="it-IT" sz="1700" b="1" dirty="0" smtClean="0">
                <a:solidFill>
                  <a:srgbClr val="0092CF"/>
                </a:solidFill>
                <a:latin typeface="Arial"/>
                <a:cs typeface="Arial"/>
              </a:rPr>
              <a:t> </a:t>
            </a:r>
            <a:r>
              <a:rPr lang="it-IT" sz="1700" b="1" dirty="0" err="1">
                <a:solidFill>
                  <a:srgbClr val="0092CF"/>
                </a:solidFill>
                <a:latin typeface="Arial"/>
                <a:cs typeface="Arial"/>
              </a:rPr>
              <a:t>driven</a:t>
            </a:r>
            <a:r>
              <a:rPr lang="it-IT" sz="1700" b="1" dirty="0">
                <a:solidFill>
                  <a:srgbClr val="0092CF"/>
                </a:solidFill>
                <a:latin typeface="Arial"/>
                <a:cs typeface="Arial"/>
              </a:rPr>
              <a:t> </a:t>
            </a:r>
            <a:r>
              <a:rPr lang="it-IT" sz="1700" b="1" dirty="0" err="1" smtClean="0">
                <a:solidFill>
                  <a:srgbClr val="0092CF"/>
                </a:solidFill>
                <a:latin typeface="Arial"/>
                <a:cs typeface="Arial"/>
              </a:rPr>
              <a:t>tools</a:t>
            </a:r>
            <a:r>
              <a:rPr lang="it-IT" sz="1700" b="1" dirty="0" smtClean="0">
                <a:solidFill>
                  <a:srgbClr val="0092CF"/>
                </a:solidFill>
                <a:latin typeface="Arial"/>
                <a:cs typeface="Arial"/>
              </a:rPr>
              <a:t> </a:t>
            </a:r>
            <a:r>
              <a:rPr lang="it-IT" sz="1700" b="1" dirty="0" err="1">
                <a:solidFill>
                  <a:srgbClr val="0092CF"/>
                </a:solidFill>
                <a:latin typeface="Arial"/>
                <a:cs typeface="Arial"/>
              </a:rPr>
              <a:t>turrets</a:t>
            </a:r>
            <a:r>
              <a:rPr lang="it-IT" sz="1700" b="1" dirty="0">
                <a:solidFill>
                  <a:srgbClr val="0092CF"/>
                </a:solidFill>
                <a:latin typeface="Arial"/>
                <a:cs typeface="Arial"/>
              </a:rPr>
              <a:t> for </a:t>
            </a:r>
            <a:r>
              <a:rPr lang="it-IT" sz="1700" b="1" dirty="0" err="1">
                <a:solidFill>
                  <a:srgbClr val="0092CF"/>
                </a:solidFill>
                <a:latin typeface="Arial"/>
                <a:cs typeface="Arial"/>
              </a:rPr>
              <a:t>tool-holders</a:t>
            </a:r>
            <a:r>
              <a:rPr lang="it-IT" sz="1700" b="1" dirty="0">
                <a:solidFill>
                  <a:srgbClr val="0092CF"/>
                </a:solidFill>
                <a:latin typeface="Arial"/>
                <a:cs typeface="Arial"/>
              </a:rPr>
              <a:t> </a:t>
            </a:r>
            <a:r>
              <a:rPr lang="it-IT" sz="1700" b="1" dirty="0" err="1">
                <a:solidFill>
                  <a:srgbClr val="0092CF"/>
                </a:solidFill>
                <a:latin typeface="Arial"/>
                <a:cs typeface="Arial"/>
              </a:rPr>
              <a:t>as</a:t>
            </a:r>
            <a:r>
              <a:rPr lang="it-IT" sz="1700" b="1" dirty="0">
                <a:solidFill>
                  <a:srgbClr val="0092CF"/>
                </a:solidFill>
                <a:latin typeface="Arial"/>
                <a:cs typeface="Arial"/>
              </a:rPr>
              <a:t> per ISO </a:t>
            </a:r>
            <a:r>
              <a:rPr lang="it-IT" sz="1700" b="1" dirty="0" smtClean="0">
                <a:solidFill>
                  <a:srgbClr val="0092CF"/>
                </a:solidFill>
                <a:latin typeface="Arial"/>
                <a:cs typeface="Arial"/>
              </a:rPr>
              <a:t>10889 </a:t>
            </a:r>
            <a:r>
              <a:rPr lang="it-IT" sz="1700" b="1" dirty="0" err="1">
                <a:solidFill>
                  <a:srgbClr val="0092CF"/>
                </a:solidFill>
                <a:latin typeface="Arial"/>
                <a:cs typeface="Arial"/>
              </a:rPr>
              <a:t>norms</a:t>
            </a:r>
            <a:endParaRPr lang="it-IT" sz="1700" b="1" dirty="0">
              <a:solidFill>
                <a:srgbClr val="0092CF"/>
              </a:solidFill>
              <a:latin typeface="Arial"/>
              <a:cs typeface="Arial"/>
            </a:endParaRPr>
          </a:p>
          <a:p>
            <a:pPr>
              <a:lnSpc>
                <a:spcPct val="120000"/>
              </a:lnSpc>
            </a:pPr>
            <a:r>
              <a:rPr lang="it-IT" sz="1600" dirty="0" smtClean="0">
                <a:solidFill>
                  <a:srgbClr val="7F7F7F"/>
                </a:solidFill>
                <a:latin typeface="Arial"/>
                <a:cs typeface="Arial"/>
              </a:rPr>
              <a:t>Technical data</a:t>
            </a:r>
            <a:endParaRPr lang="it-IT" sz="1600" dirty="0">
              <a:solidFill>
                <a:srgbClr val="7F7F7F"/>
              </a:solidFill>
              <a:latin typeface="Arial"/>
              <a:cs typeface="Arial"/>
            </a:endParaRPr>
          </a:p>
        </p:txBody>
      </p:sp>
      <p:cxnSp>
        <p:nvCxnSpPr>
          <p:cNvPr id="15" name="Connettore 1 14"/>
          <p:cNvCxnSpPr/>
          <p:nvPr/>
        </p:nvCxnSpPr>
        <p:spPr>
          <a:xfrm>
            <a:off x="1011438" y="473752"/>
            <a:ext cx="7738632" cy="0"/>
          </a:xfrm>
          <a:prstGeom prst="line">
            <a:avLst/>
          </a:prstGeom>
          <a:ln w="19050" cmpd="sng">
            <a:solidFill>
              <a:schemeClr val="tx1">
                <a:lumMod val="50000"/>
                <a:lumOff val="50000"/>
              </a:schemeClr>
            </a:solidFill>
            <a:prstDash val="solid"/>
          </a:ln>
        </p:spPr>
        <p:style>
          <a:lnRef idx="1">
            <a:schemeClr val="dk1"/>
          </a:lnRef>
          <a:fillRef idx="0">
            <a:schemeClr val="dk1"/>
          </a:fillRef>
          <a:effectRef idx="0">
            <a:schemeClr val="dk1"/>
          </a:effectRef>
          <a:fontRef idx="minor">
            <a:schemeClr val="tx1"/>
          </a:fontRef>
        </p:style>
      </p:cxnSp>
      <p:sp>
        <p:nvSpPr>
          <p:cNvPr id="9" name="Rettangolo arrotondato 8"/>
          <p:cNvSpPr/>
          <p:nvPr/>
        </p:nvSpPr>
        <p:spPr>
          <a:xfrm>
            <a:off x="78644" y="64099"/>
            <a:ext cx="830449" cy="830449"/>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Rettangolo arrotondato 9"/>
          <p:cNvSpPr/>
          <p:nvPr/>
        </p:nvSpPr>
        <p:spPr>
          <a:xfrm>
            <a:off x="426628" y="984830"/>
            <a:ext cx="460155" cy="460155"/>
          </a:xfrm>
          <a:prstGeom prst="roundRect">
            <a:avLst/>
          </a:prstGeom>
          <a:solidFill>
            <a:srgbClr val="0092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Rettangolo arrotondato 10"/>
          <p:cNvSpPr/>
          <p:nvPr/>
        </p:nvSpPr>
        <p:spPr>
          <a:xfrm>
            <a:off x="82309" y="148466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4" name="Immagine 3" descr="LOGHI UFFICIALI.png"/>
          <p:cNvPicPr>
            <a:picLocks noChangeAspect="1"/>
          </p:cNvPicPr>
          <p:nvPr/>
        </p:nvPicPr>
        <p:blipFill>
          <a:blip r:embed="rId2">
            <a:alphaModFix amt="90000"/>
            <a:extLst>
              <a:ext uri="{28A0092B-C50C-407E-A947-70E740481C1C}">
                <a14:useLocalDpi xmlns:a14="http://schemas.microsoft.com/office/drawing/2010/main" xmlns="" val="0"/>
              </a:ext>
            </a:extLst>
          </a:blip>
          <a:stretch>
            <a:fillRect/>
          </a:stretch>
        </p:blipFill>
        <p:spPr>
          <a:xfrm>
            <a:off x="133747" y="131091"/>
            <a:ext cx="734372" cy="734372"/>
          </a:xfrm>
          <a:prstGeom prst="rect">
            <a:avLst/>
          </a:prstGeom>
        </p:spPr>
      </p:pic>
      <p:sp>
        <p:nvSpPr>
          <p:cNvPr id="19" name="CasellaDiTesto 18"/>
          <p:cNvSpPr txBox="1"/>
          <p:nvPr/>
        </p:nvSpPr>
        <p:spPr>
          <a:xfrm rot="16200000">
            <a:off x="-1900172" y="3892466"/>
            <a:ext cx="4653604" cy="707886"/>
          </a:xfrm>
          <a:prstGeom prst="rect">
            <a:avLst/>
          </a:prstGeom>
          <a:noFill/>
          <a:effectLst>
            <a:outerShdw blurRad="50800" dist="38100" dir="2700000" algn="tl" rotWithShape="0">
              <a:prstClr val="black">
                <a:alpha val="40000"/>
              </a:prstClr>
            </a:outerShdw>
          </a:effectLst>
        </p:spPr>
        <p:txBody>
          <a:bodyPr wrap="square" rtlCol="0">
            <a:spAutoFit/>
          </a:bodyPr>
          <a:lstStyle/>
          <a:p>
            <a:r>
              <a:rPr lang="it-IT" sz="4000" b="1" dirty="0" smtClean="0">
                <a:solidFill>
                  <a:srgbClr val="0092CF"/>
                </a:solidFill>
                <a:latin typeface="Arial"/>
                <a:cs typeface="Arial"/>
              </a:rPr>
              <a:t>TBMR-VDI </a:t>
            </a:r>
            <a:r>
              <a:rPr lang="it-IT" sz="4000" b="1" dirty="0" err="1" smtClean="0">
                <a:solidFill>
                  <a:srgbClr val="0092CF"/>
                </a:solidFill>
                <a:latin typeface="Arial"/>
                <a:cs typeface="Arial"/>
              </a:rPr>
              <a:t>series</a:t>
            </a:r>
            <a:endParaRPr lang="it-IT" sz="4000" b="1" dirty="0">
              <a:solidFill>
                <a:srgbClr val="0092CF"/>
              </a:solidFill>
              <a:latin typeface="Arial"/>
              <a:cs typeface="Arial"/>
            </a:endParaRPr>
          </a:p>
        </p:txBody>
      </p:sp>
      <p:pic>
        <p:nvPicPr>
          <p:cNvPr id="27" name="Immagine 2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03654" y="584632"/>
            <a:ext cx="8894525" cy="8375677"/>
          </a:xfrm>
          <a:prstGeom prst="rect">
            <a:avLst/>
          </a:prstGeom>
          <a:ln>
            <a:noFill/>
          </a:ln>
        </p:spPr>
      </p:pic>
      <p:sp>
        <p:nvSpPr>
          <p:cNvPr id="16" name="CasellaDiTesto 15"/>
          <p:cNvSpPr txBox="1"/>
          <p:nvPr/>
        </p:nvSpPr>
        <p:spPr>
          <a:xfrm>
            <a:off x="8732985" y="6504084"/>
            <a:ext cx="350506" cy="246221"/>
          </a:xfrm>
          <a:prstGeom prst="rect">
            <a:avLst/>
          </a:prstGeom>
          <a:noFill/>
        </p:spPr>
        <p:txBody>
          <a:bodyPr wrap="square" rtlCol="0">
            <a:spAutoFit/>
          </a:bodyPr>
          <a:lstStyle/>
          <a:p>
            <a:pPr algn="ctr"/>
            <a:r>
              <a:rPr lang="it-IT" sz="1000" dirty="0" smtClean="0">
                <a:solidFill>
                  <a:schemeClr val="bg1"/>
                </a:solidFill>
                <a:latin typeface="Arial"/>
                <a:cs typeface="Arial"/>
              </a:rPr>
              <a:t>14</a:t>
            </a:r>
            <a:endParaRPr lang="it-IT" sz="1000" dirty="0">
              <a:solidFill>
                <a:schemeClr val="bg1"/>
              </a:solidFill>
              <a:latin typeface="Arial"/>
              <a:cs typeface="Arial"/>
            </a:endParaRPr>
          </a:p>
        </p:txBody>
      </p:sp>
    </p:spTree>
    <p:extLst>
      <p:ext uri="{BB962C8B-B14F-4D97-AF65-F5344CB8AC3E}">
        <p14:creationId xmlns:p14="http://schemas.microsoft.com/office/powerpoint/2010/main" xmlns="" val="26451420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26629" y="0"/>
            <a:ext cx="5308059" cy="6858000"/>
          </a:xfrm>
          <a:prstGeom prst="rect">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Rettangolo arrotondato 4"/>
          <p:cNvSpPr/>
          <p:nvPr/>
        </p:nvSpPr>
        <p:spPr>
          <a:xfrm>
            <a:off x="8750070" y="6475609"/>
            <a:ext cx="304632" cy="304632"/>
          </a:xfrm>
          <a:prstGeom prst="roundRect">
            <a:avLst/>
          </a:prstGeom>
          <a:solidFill>
            <a:srgbClr val="0092D2"/>
          </a:solidFill>
          <a:ln>
            <a:solidFill>
              <a:srgbClr val="0092C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Rettangolo arrotondato 5"/>
          <p:cNvSpPr/>
          <p:nvPr/>
        </p:nvSpPr>
        <p:spPr>
          <a:xfrm>
            <a:off x="8750070" y="6131293"/>
            <a:ext cx="304632" cy="304632"/>
          </a:xfrm>
          <a:prstGeom prst="round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arrotondato 6"/>
          <p:cNvSpPr/>
          <p:nvPr/>
        </p:nvSpPr>
        <p:spPr>
          <a:xfrm>
            <a:off x="8405750" y="647560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CasellaDiTesto 13"/>
          <p:cNvSpPr txBox="1"/>
          <p:nvPr/>
        </p:nvSpPr>
        <p:spPr>
          <a:xfrm>
            <a:off x="901016" y="91809"/>
            <a:ext cx="8153686" cy="711990"/>
          </a:xfrm>
          <a:prstGeom prst="rect">
            <a:avLst/>
          </a:prstGeom>
          <a:noFill/>
        </p:spPr>
        <p:txBody>
          <a:bodyPr wrap="square" rtlCol="0">
            <a:spAutoFit/>
          </a:bodyPr>
          <a:lstStyle/>
          <a:p>
            <a:pPr>
              <a:lnSpc>
                <a:spcPct val="120000"/>
              </a:lnSpc>
            </a:pPr>
            <a:r>
              <a:rPr lang="it-IT" sz="1700" b="1" dirty="0" err="1" smtClean="0">
                <a:solidFill>
                  <a:srgbClr val="0092CF"/>
                </a:solidFill>
                <a:latin typeface="Arial"/>
                <a:cs typeface="Arial"/>
              </a:rPr>
              <a:t>Radial</a:t>
            </a:r>
            <a:r>
              <a:rPr lang="it-IT" sz="1700" b="1" dirty="0" smtClean="0">
                <a:solidFill>
                  <a:srgbClr val="0092CF"/>
                </a:solidFill>
                <a:latin typeface="Arial"/>
                <a:cs typeface="Arial"/>
              </a:rPr>
              <a:t> </a:t>
            </a:r>
            <a:r>
              <a:rPr lang="it-IT" sz="1700" b="1" dirty="0" err="1">
                <a:solidFill>
                  <a:srgbClr val="0092CF"/>
                </a:solidFill>
                <a:latin typeface="Arial"/>
                <a:cs typeface="Arial"/>
              </a:rPr>
              <a:t>driven</a:t>
            </a:r>
            <a:r>
              <a:rPr lang="it-IT" sz="1700" b="1" dirty="0">
                <a:solidFill>
                  <a:srgbClr val="0092CF"/>
                </a:solidFill>
                <a:latin typeface="Arial"/>
                <a:cs typeface="Arial"/>
              </a:rPr>
              <a:t> </a:t>
            </a:r>
            <a:r>
              <a:rPr lang="it-IT" sz="1700" b="1" dirty="0" err="1" smtClean="0">
                <a:solidFill>
                  <a:srgbClr val="0092CF"/>
                </a:solidFill>
                <a:latin typeface="Arial"/>
                <a:cs typeface="Arial"/>
              </a:rPr>
              <a:t>tools</a:t>
            </a:r>
            <a:r>
              <a:rPr lang="it-IT" sz="1700" b="1" dirty="0" smtClean="0">
                <a:solidFill>
                  <a:srgbClr val="0092CF"/>
                </a:solidFill>
                <a:latin typeface="Arial"/>
                <a:cs typeface="Arial"/>
              </a:rPr>
              <a:t> </a:t>
            </a:r>
            <a:r>
              <a:rPr lang="it-IT" sz="1700" b="1" dirty="0" err="1">
                <a:solidFill>
                  <a:srgbClr val="0092CF"/>
                </a:solidFill>
                <a:latin typeface="Arial"/>
                <a:cs typeface="Arial"/>
              </a:rPr>
              <a:t>turrets</a:t>
            </a:r>
            <a:r>
              <a:rPr lang="it-IT" sz="1700" b="1" dirty="0">
                <a:solidFill>
                  <a:srgbClr val="0092CF"/>
                </a:solidFill>
                <a:latin typeface="Arial"/>
                <a:cs typeface="Arial"/>
              </a:rPr>
              <a:t> for </a:t>
            </a:r>
            <a:r>
              <a:rPr lang="it-IT" sz="1700" b="1" dirty="0" err="1">
                <a:solidFill>
                  <a:srgbClr val="0092CF"/>
                </a:solidFill>
                <a:latin typeface="Arial"/>
                <a:cs typeface="Arial"/>
              </a:rPr>
              <a:t>tool-holders</a:t>
            </a:r>
            <a:r>
              <a:rPr lang="it-IT" sz="1700" b="1" dirty="0">
                <a:solidFill>
                  <a:srgbClr val="0092CF"/>
                </a:solidFill>
                <a:latin typeface="Arial"/>
                <a:cs typeface="Arial"/>
              </a:rPr>
              <a:t> </a:t>
            </a:r>
            <a:r>
              <a:rPr lang="it-IT" sz="1700" b="1" dirty="0" err="1">
                <a:solidFill>
                  <a:srgbClr val="0092CF"/>
                </a:solidFill>
                <a:latin typeface="Arial"/>
                <a:cs typeface="Arial"/>
              </a:rPr>
              <a:t>as</a:t>
            </a:r>
            <a:r>
              <a:rPr lang="it-IT" sz="1700" b="1" dirty="0">
                <a:solidFill>
                  <a:srgbClr val="0092CF"/>
                </a:solidFill>
                <a:latin typeface="Arial"/>
                <a:cs typeface="Arial"/>
              </a:rPr>
              <a:t> per ISO </a:t>
            </a:r>
            <a:r>
              <a:rPr lang="it-IT" sz="1700" b="1" dirty="0" smtClean="0">
                <a:solidFill>
                  <a:srgbClr val="0092CF"/>
                </a:solidFill>
                <a:latin typeface="Arial"/>
                <a:cs typeface="Arial"/>
              </a:rPr>
              <a:t>10889 </a:t>
            </a:r>
            <a:r>
              <a:rPr lang="it-IT" sz="1700" b="1" dirty="0" err="1">
                <a:solidFill>
                  <a:srgbClr val="0092CF"/>
                </a:solidFill>
                <a:latin typeface="Arial"/>
                <a:cs typeface="Arial"/>
              </a:rPr>
              <a:t>norms</a:t>
            </a:r>
            <a:endParaRPr lang="it-IT" sz="1700" b="1" dirty="0">
              <a:solidFill>
                <a:srgbClr val="0092CF"/>
              </a:solidFill>
              <a:latin typeface="Arial"/>
              <a:cs typeface="Arial"/>
            </a:endParaRPr>
          </a:p>
          <a:p>
            <a:pPr>
              <a:lnSpc>
                <a:spcPct val="120000"/>
              </a:lnSpc>
            </a:pPr>
            <a:r>
              <a:rPr lang="it-IT" sz="1600" dirty="0" smtClean="0">
                <a:solidFill>
                  <a:srgbClr val="7F7F7F"/>
                </a:solidFill>
                <a:latin typeface="Arial"/>
                <a:cs typeface="Arial"/>
              </a:rPr>
              <a:t>Technical data </a:t>
            </a:r>
            <a:r>
              <a:rPr lang="it-IT" sz="1600" dirty="0" err="1" smtClean="0">
                <a:solidFill>
                  <a:srgbClr val="7F7F7F"/>
                </a:solidFill>
                <a:latin typeface="Arial"/>
                <a:cs typeface="Arial"/>
              </a:rPr>
              <a:t>power</a:t>
            </a:r>
            <a:r>
              <a:rPr lang="it-IT" sz="1600" dirty="0" smtClean="0">
                <a:solidFill>
                  <a:srgbClr val="7F7F7F"/>
                </a:solidFill>
                <a:latin typeface="Arial"/>
                <a:cs typeface="Arial"/>
              </a:rPr>
              <a:t> </a:t>
            </a:r>
            <a:r>
              <a:rPr lang="it-IT" sz="1600" dirty="0" err="1" smtClean="0">
                <a:solidFill>
                  <a:srgbClr val="7F7F7F"/>
                </a:solidFill>
                <a:latin typeface="Arial"/>
                <a:cs typeface="Arial"/>
              </a:rPr>
              <a:t>tools</a:t>
            </a:r>
            <a:endParaRPr lang="it-IT" sz="1600" dirty="0">
              <a:solidFill>
                <a:srgbClr val="7F7F7F"/>
              </a:solidFill>
              <a:latin typeface="Arial"/>
              <a:cs typeface="Arial"/>
            </a:endParaRPr>
          </a:p>
        </p:txBody>
      </p:sp>
      <p:cxnSp>
        <p:nvCxnSpPr>
          <p:cNvPr id="15" name="Connettore 1 14"/>
          <p:cNvCxnSpPr/>
          <p:nvPr/>
        </p:nvCxnSpPr>
        <p:spPr>
          <a:xfrm>
            <a:off x="1011438" y="473752"/>
            <a:ext cx="7738632" cy="0"/>
          </a:xfrm>
          <a:prstGeom prst="line">
            <a:avLst/>
          </a:prstGeom>
          <a:ln w="19050" cmpd="sng">
            <a:solidFill>
              <a:schemeClr val="tx1">
                <a:lumMod val="50000"/>
                <a:lumOff val="50000"/>
              </a:schemeClr>
            </a:solidFill>
            <a:prstDash val="solid"/>
          </a:ln>
        </p:spPr>
        <p:style>
          <a:lnRef idx="1">
            <a:schemeClr val="dk1"/>
          </a:lnRef>
          <a:fillRef idx="0">
            <a:schemeClr val="dk1"/>
          </a:fillRef>
          <a:effectRef idx="0">
            <a:schemeClr val="dk1"/>
          </a:effectRef>
          <a:fontRef idx="minor">
            <a:schemeClr val="tx1"/>
          </a:fontRef>
        </p:style>
      </p:cxnSp>
      <p:sp>
        <p:nvSpPr>
          <p:cNvPr id="9" name="Rettangolo arrotondato 8"/>
          <p:cNvSpPr/>
          <p:nvPr/>
        </p:nvSpPr>
        <p:spPr>
          <a:xfrm>
            <a:off x="78644" y="64099"/>
            <a:ext cx="830449" cy="830449"/>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Rettangolo arrotondato 9"/>
          <p:cNvSpPr/>
          <p:nvPr/>
        </p:nvSpPr>
        <p:spPr>
          <a:xfrm>
            <a:off x="426628" y="984830"/>
            <a:ext cx="460155" cy="460155"/>
          </a:xfrm>
          <a:prstGeom prst="roundRect">
            <a:avLst/>
          </a:prstGeom>
          <a:solidFill>
            <a:srgbClr val="0092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Rettangolo arrotondato 10"/>
          <p:cNvSpPr/>
          <p:nvPr/>
        </p:nvSpPr>
        <p:spPr>
          <a:xfrm>
            <a:off x="82309" y="148466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4" name="Immagine 3" descr="LOGHI UFFICIALI.png"/>
          <p:cNvPicPr>
            <a:picLocks noChangeAspect="1"/>
          </p:cNvPicPr>
          <p:nvPr/>
        </p:nvPicPr>
        <p:blipFill>
          <a:blip r:embed="rId2">
            <a:alphaModFix amt="90000"/>
            <a:extLst>
              <a:ext uri="{28A0092B-C50C-407E-A947-70E740481C1C}">
                <a14:useLocalDpi xmlns:a14="http://schemas.microsoft.com/office/drawing/2010/main" xmlns="" val="0"/>
              </a:ext>
            </a:extLst>
          </a:blip>
          <a:stretch>
            <a:fillRect/>
          </a:stretch>
        </p:blipFill>
        <p:spPr>
          <a:xfrm>
            <a:off x="133747" y="131091"/>
            <a:ext cx="734372" cy="734372"/>
          </a:xfrm>
          <a:prstGeom prst="rect">
            <a:avLst/>
          </a:prstGeom>
        </p:spPr>
      </p:pic>
      <p:sp>
        <p:nvSpPr>
          <p:cNvPr id="19" name="CasellaDiTesto 18"/>
          <p:cNvSpPr txBox="1"/>
          <p:nvPr/>
        </p:nvSpPr>
        <p:spPr>
          <a:xfrm rot="16200000">
            <a:off x="-1900172" y="3892466"/>
            <a:ext cx="4653604" cy="707886"/>
          </a:xfrm>
          <a:prstGeom prst="rect">
            <a:avLst/>
          </a:prstGeom>
          <a:noFill/>
          <a:effectLst>
            <a:outerShdw blurRad="50800" dist="38100" dir="2700000" algn="tl" rotWithShape="0">
              <a:prstClr val="black">
                <a:alpha val="40000"/>
              </a:prstClr>
            </a:outerShdw>
          </a:effectLst>
        </p:spPr>
        <p:txBody>
          <a:bodyPr wrap="square" rtlCol="0">
            <a:spAutoFit/>
          </a:bodyPr>
          <a:lstStyle/>
          <a:p>
            <a:r>
              <a:rPr lang="it-IT" sz="4000" b="1" dirty="0" smtClean="0">
                <a:solidFill>
                  <a:srgbClr val="0092CF"/>
                </a:solidFill>
                <a:latin typeface="Arial"/>
                <a:cs typeface="Arial"/>
              </a:rPr>
              <a:t>TBMR-VDI </a:t>
            </a:r>
            <a:r>
              <a:rPr lang="it-IT" sz="4000" b="1" dirty="0" err="1" smtClean="0">
                <a:solidFill>
                  <a:srgbClr val="0092CF"/>
                </a:solidFill>
                <a:latin typeface="Arial"/>
                <a:cs typeface="Arial"/>
              </a:rPr>
              <a:t>series</a:t>
            </a:r>
            <a:endParaRPr lang="it-IT" sz="4000" b="1" dirty="0">
              <a:solidFill>
                <a:srgbClr val="0092CF"/>
              </a:solidFill>
              <a:latin typeface="Arial"/>
              <a:cs typeface="Arial"/>
            </a:endParaRPr>
          </a:p>
        </p:txBody>
      </p:sp>
      <p:pic>
        <p:nvPicPr>
          <p:cNvPr id="16" name="Immagine 1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89798" y="584632"/>
            <a:ext cx="8751199" cy="8240713"/>
          </a:xfrm>
          <a:prstGeom prst="rect">
            <a:avLst/>
          </a:prstGeom>
          <a:ln>
            <a:noFill/>
          </a:ln>
        </p:spPr>
      </p:pic>
      <p:sp>
        <p:nvSpPr>
          <p:cNvPr id="17" name="CasellaDiTesto 16"/>
          <p:cNvSpPr txBox="1"/>
          <p:nvPr/>
        </p:nvSpPr>
        <p:spPr>
          <a:xfrm>
            <a:off x="8732985" y="6504084"/>
            <a:ext cx="350506" cy="246221"/>
          </a:xfrm>
          <a:prstGeom prst="rect">
            <a:avLst/>
          </a:prstGeom>
          <a:noFill/>
        </p:spPr>
        <p:txBody>
          <a:bodyPr wrap="square" rtlCol="0">
            <a:spAutoFit/>
          </a:bodyPr>
          <a:lstStyle/>
          <a:p>
            <a:pPr algn="ctr"/>
            <a:r>
              <a:rPr lang="it-IT" sz="1000" dirty="0" smtClean="0">
                <a:solidFill>
                  <a:schemeClr val="bg1"/>
                </a:solidFill>
                <a:latin typeface="Arial"/>
                <a:cs typeface="Arial"/>
              </a:rPr>
              <a:t>15</a:t>
            </a:r>
            <a:endParaRPr lang="it-IT" sz="1000" dirty="0">
              <a:solidFill>
                <a:schemeClr val="bg1"/>
              </a:solidFill>
              <a:latin typeface="Arial"/>
              <a:cs typeface="Arial"/>
            </a:endParaRPr>
          </a:p>
        </p:txBody>
      </p:sp>
    </p:spTree>
    <p:extLst>
      <p:ext uri="{BB962C8B-B14F-4D97-AF65-F5344CB8AC3E}">
        <p14:creationId xmlns:p14="http://schemas.microsoft.com/office/powerpoint/2010/main" xmlns="" val="30040532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426630" y="0"/>
            <a:ext cx="697892" cy="6858000"/>
          </a:xfrm>
          <a:prstGeom prst="rect">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Rettangolo arrotondato 4"/>
          <p:cNvSpPr/>
          <p:nvPr/>
        </p:nvSpPr>
        <p:spPr>
          <a:xfrm>
            <a:off x="8750070" y="6475609"/>
            <a:ext cx="304632" cy="304632"/>
          </a:xfrm>
          <a:prstGeom prst="roundRect">
            <a:avLst/>
          </a:prstGeom>
          <a:solidFill>
            <a:srgbClr val="0092D2"/>
          </a:solidFill>
          <a:ln>
            <a:solidFill>
              <a:srgbClr val="0092C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Rettangolo arrotondato 5"/>
          <p:cNvSpPr/>
          <p:nvPr/>
        </p:nvSpPr>
        <p:spPr>
          <a:xfrm>
            <a:off x="8750070" y="6131293"/>
            <a:ext cx="304632" cy="304632"/>
          </a:xfrm>
          <a:prstGeom prst="round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arrotondato 6"/>
          <p:cNvSpPr/>
          <p:nvPr/>
        </p:nvSpPr>
        <p:spPr>
          <a:xfrm>
            <a:off x="8405750" y="647560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CasellaDiTesto 13"/>
          <p:cNvSpPr txBox="1"/>
          <p:nvPr/>
        </p:nvSpPr>
        <p:spPr>
          <a:xfrm>
            <a:off x="901016" y="91809"/>
            <a:ext cx="8182475" cy="711990"/>
          </a:xfrm>
          <a:prstGeom prst="rect">
            <a:avLst/>
          </a:prstGeom>
          <a:noFill/>
        </p:spPr>
        <p:txBody>
          <a:bodyPr wrap="square" rtlCol="0">
            <a:spAutoFit/>
          </a:bodyPr>
          <a:lstStyle/>
          <a:p>
            <a:pPr>
              <a:lnSpc>
                <a:spcPct val="120000"/>
              </a:lnSpc>
            </a:pPr>
            <a:r>
              <a:rPr lang="it-IT" sz="1700" b="1" dirty="0" err="1" smtClean="0">
                <a:solidFill>
                  <a:srgbClr val="0092CF"/>
                </a:solidFill>
                <a:latin typeface="Arial"/>
                <a:cs typeface="Arial"/>
              </a:rPr>
              <a:t>Radial</a:t>
            </a:r>
            <a:r>
              <a:rPr lang="it-IT" sz="1700" b="1" dirty="0" smtClean="0">
                <a:solidFill>
                  <a:srgbClr val="0092CF"/>
                </a:solidFill>
                <a:latin typeface="Arial"/>
                <a:cs typeface="Arial"/>
              </a:rPr>
              <a:t> </a:t>
            </a:r>
            <a:r>
              <a:rPr lang="it-IT" sz="1700" b="1" dirty="0" err="1">
                <a:solidFill>
                  <a:srgbClr val="0092CF"/>
                </a:solidFill>
                <a:latin typeface="Arial"/>
                <a:cs typeface="Arial"/>
              </a:rPr>
              <a:t>driven</a:t>
            </a:r>
            <a:r>
              <a:rPr lang="it-IT" sz="1700" b="1" dirty="0">
                <a:solidFill>
                  <a:srgbClr val="0092CF"/>
                </a:solidFill>
                <a:latin typeface="Arial"/>
                <a:cs typeface="Arial"/>
              </a:rPr>
              <a:t> </a:t>
            </a:r>
            <a:r>
              <a:rPr lang="it-IT" sz="1700" b="1" dirty="0" err="1" smtClean="0">
                <a:solidFill>
                  <a:srgbClr val="0092CF"/>
                </a:solidFill>
                <a:latin typeface="Arial"/>
                <a:cs typeface="Arial"/>
              </a:rPr>
              <a:t>tools</a:t>
            </a:r>
            <a:r>
              <a:rPr lang="it-IT" sz="1700" b="1" dirty="0" smtClean="0">
                <a:solidFill>
                  <a:srgbClr val="0092CF"/>
                </a:solidFill>
                <a:latin typeface="Arial"/>
                <a:cs typeface="Arial"/>
              </a:rPr>
              <a:t> </a:t>
            </a:r>
            <a:r>
              <a:rPr lang="it-IT" sz="1700" b="1" dirty="0" err="1">
                <a:solidFill>
                  <a:srgbClr val="0092CF"/>
                </a:solidFill>
                <a:latin typeface="Arial"/>
                <a:cs typeface="Arial"/>
              </a:rPr>
              <a:t>turrets</a:t>
            </a:r>
            <a:r>
              <a:rPr lang="it-IT" sz="1700" b="1" dirty="0">
                <a:solidFill>
                  <a:srgbClr val="0092CF"/>
                </a:solidFill>
                <a:latin typeface="Arial"/>
                <a:cs typeface="Arial"/>
              </a:rPr>
              <a:t> for </a:t>
            </a:r>
            <a:r>
              <a:rPr lang="it-IT" sz="1700" b="1" dirty="0" err="1">
                <a:solidFill>
                  <a:srgbClr val="0092CF"/>
                </a:solidFill>
                <a:latin typeface="Arial"/>
                <a:cs typeface="Arial"/>
              </a:rPr>
              <a:t>tool-holders</a:t>
            </a:r>
            <a:r>
              <a:rPr lang="it-IT" sz="1700" b="1" dirty="0">
                <a:solidFill>
                  <a:srgbClr val="0092CF"/>
                </a:solidFill>
                <a:latin typeface="Arial"/>
                <a:cs typeface="Arial"/>
              </a:rPr>
              <a:t> </a:t>
            </a:r>
            <a:r>
              <a:rPr lang="it-IT" sz="1700" b="1" dirty="0" err="1">
                <a:solidFill>
                  <a:srgbClr val="0092CF"/>
                </a:solidFill>
                <a:latin typeface="Arial"/>
                <a:cs typeface="Arial"/>
              </a:rPr>
              <a:t>as</a:t>
            </a:r>
            <a:r>
              <a:rPr lang="it-IT" sz="1700" b="1" dirty="0">
                <a:solidFill>
                  <a:srgbClr val="0092CF"/>
                </a:solidFill>
                <a:latin typeface="Arial"/>
                <a:cs typeface="Arial"/>
              </a:rPr>
              <a:t> per ISO </a:t>
            </a:r>
            <a:r>
              <a:rPr lang="it-IT" sz="1700" b="1" dirty="0" smtClean="0">
                <a:solidFill>
                  <a:srgbClr val="0092CF"/>
                </a:solidFill>
                <a:latin typeface="Arial"/>
                <a:cs typeface="Arial"/>
              </a:rPr>
              <a:t>10889 </a:t>
            </a:r>
            <a:r>
              <a:rPr lang="it-IT" sz="1700" b="1" dirty="0" err="1">
                <a:solidFill>
                  <a:srgbClr val="0092CF"/>
                </a:solidFill>
                <a:latin typeface="Arial"/>
                <a:cs typeface="Arial"/>
              </a:rPr>
              <a:t>norms</a:t>
            </a:r>
            <a:endParaRPr lang="it-IT" sz="1700" b="1" dirty="0">
              <a:solidFill>
                <a:srgbClr val="0092CF"/>
              </a:solidFill>
              <a:latin typeface="Arial"/>
              <a:cs typeface="Arial"/>
            </a:endParaRPr>
          </a:p>
          <a:p>
            <a:pPr>
              <a:lnSpc>
                <a:spcPct val="120000"/>
              </a:lnSpc>
            </a:pPr>
            <a:r>
              <a:rPr lang="it-IT" sz="1600" dirty="0" smtClean="0">
                <a:solidFill>
                  <a:srgbClr val="7F7F7F"/>
                </a:solidFill>
                <a:latin typeface="Arial"/>
                <a:cs typeface="Arial"/>
              </a:rPr>
              <a:t>Technical </a:t>
            </a:r>
            <a:r>
              <a:rPr lang="it-IT" sz="1600" dirty="0" err="1" smtClean="0">
                <a:solidFill>
                  <a:srgbClr val="7F7F7F"/>
                </a:solidFill>
                <a:latin typeface="Arial"/>
                <a:cs typeface="Arial"/>
              </a:rPr>
              <a:t>section</a:t>
            </a:r>
            <a:endParaRPr lang="it-IT" sz="1600" dirty="0">
              <a:solidFill>
                <a:srgbClr val="7F7F7F"/>
              </a:solidFill>
              <a:latin typeface="Arial"/>
              <a:cs typeface="Arial"/>
            </a:endParaRPr>
          </a:p>
        </p:txBody>
      </p:sp>
      <p:cxnSp>
        <p:nvCxnSpPr>
          <p:cNvPr id="15" name="Connettore 1 14"/>
          <p:cNvCxnSpPr/>
          <p:nvPr/>
        </p:nvCxnSpPr>
        <p:spPr>
          <a:xfrm>
            <a:off x="1011438" y="473752"/>
            <a:ext cx="7738632" cy="0"/>
          </a:xfrm>
          <a:prstGeom prst="line">
            <a:avLst/>
          </a:prstGeom>
          <a:ln w="19050" cmpd="sng">
            <a:solidFill>
              <a:schemeClr val="tx1">
                <a:lumMod val="50000"/>
                <a:lumOff val="50000"/>
              </a:schemeClr>
            </a:solidFill>
            <a:prstDash val="solid"/>
          </a:ln>
        </p:spPr>
        <p:style>
          <a:lnRef idx="1">
            <a:schemeClr val="dk1"/>
          </a:lnRef>
          <a:fillRef idx="0">
            <a:schemeClr val="dk1"/>
          </a:fillRef>
          <a:effectRef idx="0">
            <a:schemeClr val="dk1"/>
          </a:effectRef>
          <a:fontRef idx="minor">
            <a:schemeClr val="tx1"/>
          </a:fontRef>
        </p:style>
      </p:cxnSp>
      <p:sp>
        <p:nvSpPr>
          <p:cNvPr id="9" name="Rettangolo arrotondato 8"/>
          <p:cNvSpPr/>
          <p:nvPr/>
        </p:nvSpPr>
        <p:spPr>
          <a:xfrm>
            <a:off x="78644" y="64099"/>
            <a:ext cx="830449" cy="830449"/>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Rettangolo arrotondato 9"/>
          <p:cNvSpPr/>
          <p:nvPr/>
        </p:nvSpPr>
        <p:spPr>
          <a:xfrm>
            <a:off x="426628" y="984830"/>
            <a:ext cx="460155" cy="460155"/>
          </a:xfrm>
          <a:prstGeom prst="roundRect">
            <a:avLst/>
          </a:prstGeom>
          <a:solidFill>
            <a:srgbClr val="0092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Rettangolo arrotondato 10"/>
          <p:cNvSpPr/>
          <p:nvPr/>
        </p:nvSpPr>
        <p:spPr>
          <a:xfrm>
            <a:off x="82309" y="148466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4" name="Immagine 3" descr="LOGHI UFFICIALI.png"/>
          <p:cNvPicPr>
            <a:picLocks noChangeAspect="1"/>
          </p:cNvPicPr>
          <p:nvPr/>
        </p:nvPicPr>
        <p:blipFill>
          <a:blip r:embed="rId2">
            <a:alphaModFix amt="90000"/>
            <a:extLst>
              <a:ext uri="{28A0092B-C50C-407E-A947-70E740481C1C}">
                <a14:useLocalDpi xmlns:a14="http://schemas.microsoft.com/office/drawing/2010/main" xmlns="" val="0"/>
              </a:ext>
            </a:extLst>
          </a:blip>
          <a:stretch>
            <a:fillRect/>
          </a:stretch>
        </p:blipFill>
        <p:spPr>
          <a:xfrm>
            <a:off x="133747" y="131091"/>
            <a:ext cx="734372" cy="734372"/>
          </a:xfrm>
          <a:prstGeom prst="rect">
            <a:avLst/>
          </a:prstGeom>
        </p:spPr>
      </p:pic>
      <p:sp>
        <p:nvSpPr>
          <p:cNvPr id="19" name="CasellaDiTesto 18"/>
          <p:cNvSpPr txBox="1"/>
          <p:nvPr/>
        </p:nvSpPr>
        <p:spPr>
          <a:xfrm rot="16200000">
            <a:off x="-1900172" y="3892466"/>
            <a:ext cx="4653604" cy="707886"/>
          </a:xfrm>
          <a:prstGeom prst="rect">
            <a:avLst/>
          </a:prstGeom>
          <a:noFill/>
          <a:effectLst>
            <a:outerShdw blurRad="50800" dist="38100" dir="2700000" algn="tl" rotWithShape="0">
              <a:prstClr val="black">
                <a:alpha val="40000"/>
              </a:prstClr>
            </a:outerShdw>
          </a:effectLst>
        </p:spPr>
        <p:txBody>
          <a:bodyPr wrap="square" rtlCol="0">
            <a:spAutoFit/>
          </a:bodyPr>
          <a:lstStyle/>
          <a:p>
            <a:r>
              <a:rPr lang="it-IT" sz="4000" b="1" dirty="0" smtClean="0">
                <a:solidFill>
                  <a:srgbClr val="0092CF"/>
                </a:solidFill>
                <a:latin typeface="Arial"/>
                <a:cs typeface="Arial"/>
              </a:rPr>
              <a:t>TBMR-VDI </a:t>
            </a:r>
            <a:r>
              <a:rPr lang="it-IT" sz="4000" b="1" dirty="0" err="1" smtClean="0">
                <a:solidFill>
                  <a:srgbClr val="0092CF"/>
                </a:solidFill>
                <a:latin typeface="Arial"/>
                <a:cs typeface="Arial"/>
              </a:rPr>
              <a:t>series</a:t>
            </a:r>
            <a:endParaRPr lang="it-IT" sz="4000" b="1" dirty="0">
              <a:solidFill>
                <a:srgbClr val="0092CF"/>
              </a:solidFill>
              <a:latin typeface="Arial"/>
              <a:cs typeface="Arial"/>
            </a:endParaRPr>
          </a:p>
        </p:txBody>
      </p:sp>
      <p:pic>
        <p:nvPicPr>
          <p:cNvPr id="8" name="Immagine 7" descr="TBMR200.pdf"/>
          <p:cNvPicPr>
            <a:picLocks noChangeAspect="1"/>
          </p:cNvPicPr>
          <p:nvPr/>
        </p:nvPicPr>
        <p:blipFill rotWithShape="1">
          <a:blip r:embed="rId3">
            <a:extLst>
              <a:ext uri="{28A0092B-C50C-407E-A947-70E740481C1C}">
                <a14:useLocalDpi xmlns:a14="http://schemas.microsoft.com/office/drawing/2010/main" xmlns="" val="0"/>
              </a:ext>
            </a:extLst>
          </a:blip>
          <a:srcRect l="6177" t="2689" r="-6177" b="-2689"/>
          <a:stretch/>
        </p:blipFill>
        <p:spPr>
          <a:xfrm>
            <a:off x="1080000" y="828000"/>
            <a:ext cx="9384320" cy="6629395"/>
          </a:xfrm>
          <a:prstGeom prst="rect">
            <a:avLst/>
          </a:prstGeom>
        </p:spPr>
      </p:pic>
      <p:sp>
        <p:nvSpPr>
          <p:cNvPr id="17" name="CasellaDiTesto 16"/>
          <p:cNvSpPr txBox="1"/>
          <p:nvPr/>
        </p:nvSpPr>
        <p:spPr>
          <a:xfrm>
            <a:off x="8732985" y="6504084"/>
            <a:ext cx="350506" cy="246221"/>
          </a:xfrm>
          <a:prstGeom prst="rect">
            <a:avLst/>
          </a:prstGeom>
          <a:noFill/>
        </p:spPr>
        <p:txBody>
          <a:bodyPr wrap="square" rtlCol="0">
            <a:spAutoFit/>
          </a:bodyPr>
          <a:lstStyle/>
          <a:p>
            <a:pPr algn="ctr"/>
            <a:r>
              <a:rPr lang="it-IT" sz="1000" dirty="0" smtClean="0">
                <a:solidFill>
                  <a:schemeClr val="bg1"/>
                </a:solidFill>
                <a:latin typeface="Arial"/>
                <a:cs typeface="Arial"/>
              </a:rPr>
              <a:t>16</a:t>
            </a:r>
            <a:endParaRPr lang="it-IT" sz="1000" dirty="0">
              <a:solidFill>
                <a:schemeClr val="bg1"/>
              </a:solidFill>
              <a:latin typeface="Arial"/>
              <a:cs typeface="Arial"/>
            </a:endParaRPr>
          </a:p>
        </p:txBody>
      </p:sp>
    </p:spTree>
    <p:extLst>
      <p:ext uri="{BB962C8B-B14F-4D97-AF65-F5344CB8AC3E}">
        <p14:creationId xmlns:p14="http://schemas.microsoft.com/office/powerpoint/2010/main" xmlns="" val="8246303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26629" y="0"/>
            <a:ext cx="5308059" cy="6858000"/>
          </a:xfrm>
          <a:prstGeom prst="rect">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Rettangolo arrotondato 4"/>
          <p:cNvSpPr/>
          <p:nvPr/>
        </p:nvSpPr>
        <p:spPr>
          <a:xfrm>
            <a:off x="8750070" y="6475609"/>
            <a:ext cx="304632" cy="304632"/>
          </a:xfrm>
          <a:prstGeom prst="roundRect">
            <a:avLst/>
          </a:prstGeom>
          <a:solidFill>
            <a:srgbClr val="0092D2"/>
          </a:solidFill>
          <a:ln>
            <a:solidFill>
              <a:srgbClr val="0092C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Rettangolo arrotondato 5"/>
          <p:cNvSpPr/>
          <p:nvPr/>
        </p:nvSpPr>
        <p:spPr>
          <a:xfrm>
            <a:off x="8750070" y="6131293"/>
            <a:ext cx="304632" cy="304632"/>
          </a:xfrm>
          <a:prstGeom prst="round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arrotondato 6"/>
          <p:cNvSpPr/>
          <p:nvPr/>
        </p:nvSpPr>
        <p:spPr>
          <a:xfrm>
            <a:off x="8405750" y="647560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CasellaDiTesto 13"/>
          <p:cNvSpPr txBox="1"/>
          <p:nvPr/>
        </p:nvSpPr>
        <p:spPr>
          <a:xfrm>
            <a:off x="901016" y="91809"/>
            <a:ext cx="8153686" cy="711990"/>
          </a:xfrm>
          <a:prstGeom prst="rect">
            <a:avLst/>
          </a:prstGeom>
          <a:noFill/>
        </p:spPr>
        <p:txBody>
          <a:bodyPr wrap="square" rtlCol="0">
            <a:spAutoFit/>
          </a:bodyPr>
          <a:lstStyle/>
          <a:p>
            <a:pPr>
              <a:lnSpc>
                <a:spcPct val="120000"/>
              </a:lnSpc>
            </a:pPr>
            <a:r>
              <a:rPr lang="it-IT" sz="1700" b="1" dirty="0" err="1" smtClean="0">
                <a:solidFill>
                  <a:srgbClr val="0092CF"/>
                </a:solidFill>
                <a:latin typeface="Arial"/>
                <a:cs typeface="Arial"/>
              </a:rPr>
              <a:t>Radial</a:t>
            </a:r>
            <a:r>
              <a:rPr lang="it-IT" sz="1700" b="1" dirty="0" smtClean="0">
                <a:solidFill>
                  <a:srgbClr val="0092CF"/>
                </a:solidFill>
                <a:latin typeface="Arial"/>
                <a:cs typeface="Arial"/>
              </a:rPr>
              <a:t> </a:t>
            </a:r>
            <a:r>
              <a:rPr lang="it-IT" sz="1700" b="1" dirty="0" err="1">
                <a:solidFill>
                  <a:srgbClr val="0092CF"/>
                </a:solidFill>
                <a:latin typeface="Arial"/>
                <a:cs typeface="Arial"/>
              </a:rPr>
              <a:t>driven</a:t>
            </a:r>
            <a:r>
              <a:rPr lang="it-IT" sz="1700" b="1" dirty="0">
                <a:solidFill>
                  <a:srgbClr val="0092CF"/>
                </a:solidFill>
                <a:latin typeface="Arial"/>
                <a:cs typeface="Arial"/>
              </a:rPr>
              <a:t> </a:t>
            </a:r>
            <a:r>
              <a:rPr lang="it-IT" sz="1700" b="1" dirty="0" err="1" smtClean="0">
                <a:solidFill>
                  <a:srgbClr val="0092CF"/>
                </a:solidFill>
                <a:latin typeface="Arial"/>
                <a:cs typeface="Arial"/>
              </a:rPr>
              <a:t>tools</a:t>
            </a:r>
            <a:r>
              <a:rPr lang="it-IT" sz="1700" b="1" dirty="0" smtClean="0">
                <a:solidFill>
                  <a:srgbClr val="0092CF"/>
                </a:solidFill>
                <a:latin typeface="Arial"/>
                <a:cs typeface="Arial"/>
              </a:rPr>
              <a:t> </a:t>
            </a:r>
            <a:r>
              <a:rPr lang="it-IT" sz="1700" b="1" dirty="0" err="1">
                <a:solidFill>
                  <a:srgbClr val="0092CF"/>
                </a:solidFill>
                <a:latin typeface="Arial"/>
                <a:cs typeface="Arial"/>
              </a:rPr>
              <a:t>turrets</a:t>
            </a:r>
            <a:r>
              <a:rPr lang="it-IT" sz="1700" b="1" dirty="0">
                <a:solidFill>
                  <a:srgbClr val="0092CF"/>
                </a:solidFill>
                <a:latin typeface="Arial"/>
                <a:cs typeface="Arial"/>
              </a:rPr>
              <a:t> for </a:t>
            </a:r>
            <a:r>
              <a:rPr lang="it-IT" sz="1700" b="1" dirty="0" err="1">
                <a:solidFill>
                  <a:srgbClr val="0092CF"/>
                </a:solidFill>
                <a:latin typeface="Arial"/>
                <a:cs typeface="Arial"/>
              </a:rPr>
              <a:t>tool-holders</a:t>
            </a:r>
            <a:r>
              <a:rPr lang="it-IT" sz="1700" b="1" dirty="0">
                <a:solidFill>
                  <a:srgbClr val="0092CF"/>
                </a:solidFill>
                <a:latin typeface="Arial"/>
                <a:cs typeface="Arial"/>
              </a:rPr>
              <a:t> </a:t>
            </a:r>
            <a:r>
              <a:rPr lang="it-IT" sz="1700" b="1" dirty="0" err="1" smtClean="0">
                <a:solidFill>
                  <a:srgbClr val="0092CF"/>
                </a:solidFill>
                <a:latin typeface="Arial"/>
                <a:cs typeface="Arial"/>
              </a:rPr>
              <a:t>series</a:t>
            </a:r>
            <a:r>
              <a:rPr lang="it-IT" sz="1700" b="1" dirty="0" smtClean="0">
                <a:solidFill>
                  <a:srgbClr val="0092CF"/>
                </a:solidFill>
                <a:latin typeface="Arial"/>
                <a:cs typeface="Arial"/>
              </a:rPr>
              <a:t> BMT</a:t>
            </a:r>
            <a:endParaRPr lang="it-IT" sz="1700" b="1" dirty="0">
              <a:solidFill>
                <a:srgbClr val="0092CF"/>
              </a:solidFill>
              <a:latin typeface="Arial"/>
              <a:cs typeface="Arial"/>
            </a:endParaRPr>
          </a:p>
          <a:p>
            <a:pPr>
              <a:lnSpc>
                <a:spcPct val="120000"/>
              </a:lnSpc>
            </a:pPr>
            <a:r>
              <a:rPr lang="it-IT" sz="1600" dirty="0" err="1" smtClean="0">
                <a:solidFill>
                  <a:srgbClr val="7F7F7F"/>
                </a:solidFill>
                <a:latin typeface="Arial"/>
                <a:cs typeface="Arial"/>
              </a:rPr>
              <a:t>Description</a:t>
            </a:r>
            <a:endParaRPr lang="it-IT" sz="1600" dirty="0">
              <a:solidFill>
                <a:srgbClr val="7F7F7F"/>
              </a:solidFill>
              <a:latin typeface="Arial"/>
              <a:cs typeface="Arial"/>
            </a:endParaRPr>
          </a:p>
        </p:txBody>
      </p:sp>
      <p:cxnSp>
        <p:nvCxnSpPr>
          <p:cNvPr id="15" name="Connettore 1 14"/>
          <p:cNvCxnSpPr/>
          <p:nvPr/>
        </p:nvCxnSpPr>
        <p:spPr>
          <a:xfrm>
            <a:off x="1011438" y="473752"/>
            <a:ext cx="7738632" cy="0"/>
          </a:xfrm>
          <a:prstGeom prst="line">
            <a:avLst/>
          </a:prstGeom>
          <a:ln w="19050" cmpd="sng">
            <a:solidFill>
              <a:schemeClr val="tx1">
                <a:lumMod val="50000"/>
                <a:lumOff val="50000"/>
              </a:schemeClr>
            </a:solidFill>
            <a:prstDash val="solid"/>
          </a:ln>
        </p:spPr>
        <p:style>
          <a:lnRef idx="1">
            <a:schemeClr val="dk1"/>
          </a:lnRef>
          <a:fillRef idx="0">
            <a:schemeClr val="dk1"/>
          </a:fillRef>
          <a:effectRef idx="0">
            <a:schemeClr val="dk1"/>
          </a:effectRef>
          <a:fontRef idx="minor">
            <a:schemeClr val="tx1"/>
          </a:fontRef>
        </p:style>
      </p:cxnSp>
      <p:sp>
        <p:nvSpPr>
          <p:cNvPr id="9" name="Rettangolo arrotondato 8"/>
          <p:cNvSpPr/>
          <p:nvPr/>
        </p:nvSpPr>
        <p:spPr>
          <a:xfrm>
            <a:off x="78644" y="64099"/>
            <a:ext cx="830449" cy="830449"/>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Rettangolo arrotondato 9"/>
          <p:cNvSpPr/>
          <p:nvPr/>
        </p:nvSpPr>
        <p:spPr>
          <a:xfrm>
            <a:off x="426628" y="984830"/>
            <a:ext cx="460155" cy="460155"/>
          </a:xfrm>
          <a:prstGeom prst="roundRect">
            <a:avLst/>
          </a:prstGeom>
          <a:solidFill>
            <a:srgbClr val="0092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Rettangolo arrotondato 10"/>
          <p:cNvSpPr/>
          <p:nvPr/>
        </p:nvSpPr>
        <p:spPr>
          <a:xfrm>
            <a:off x="82309" y="148466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4" name="Immagine 3" descr="LOGHI UFFICIALI.png"/>
          <p:cNvPicPr>
            <a:picLocks noChangeAspect="1"/>
          </p:cNvPicPr>
          <p:nvPr/>
        </p:nvPicPr>
        <p:blipFill>
          <a:blip r:embed="rId2">
            <a:alphaModFix amt="90000"/>
            <a:extLst>
              <a:ext uri="{28A0092B-C50C-407E-A947-70E740481C1C}">
                <a14:useLocalDpi xmlns:a14="http://schemas.microsoft.com/office/drawing/2010/main" xmlns="" val="0"/>
              </a:ext>
            </a:extLst>
          </a:blip>
          <a:stretch>
            <a:fillRect/>
          </a:stretch>
        </p:blipFill>
        <p:spPr>
          <a:xfrm>
            <a:off x="133747" y="131091"/>
            <a:ext cx="734372" cy="734372"/>
          </a:xfrm>
          <a:prstGeom prst="rect">
            <a:avLst/>
          </a:prstGeom>
        </p:spPr>
      </p:pic>
      <p:sp>
        <p:nvSpPr>
          <p:cNvPr id="17" name="CasellaDiTesto 16"/>
          <p:cNvSpPr txBox="1"/>
          <p:nvPr/>
        </p:nvSpPr>
        <p:spPr>
          <a:xfrm>
            <a:off x="5176672" y="984830"/>
            <a:ext cx="3229078" cy="4985980"/>
          </a:xfrm>
          <a:prstGeom prst="rect">
            <a:avLst/>
          </a:prstGeom>
          <a:noFill/>
        </p:spPr>
        <p:txBody>
          <a:bodyPr wrap="square" rtlCol="0">
            <a:spAutoFit/>
          </a:bodyPr>
          <a:lstStyle/>
          <a:p>
            <a:r>
              <a:rPr lang="en-US" sz="1000" b="1" dirty="0">
                <a:solidFill>
                  <a:srgbClr val="7F7F7F"/>
                </a:solidFill>
                <a:latin typeface="Arial"/>
                <a:cs typeface="Arial"/>
              </a:rPr>
              <a:t>Thanks to the experience gained in more than 30 years activity in the design and production of turrets for the positioning of the tools on CNC la- </a:t>
            </a:r>
            <a:r>
              <a:rPr lang="en-US" sz="1000" b="1" dirty="0" err="1">
                <a:solidFill>
                  <a:srgbClr val="7F7F7F"/>
                </a:solidFill>
                <a:latin typeface="Arial"/>
                <a:cs typeface="Arial"/>
              </a:rPr>
              <a:t>thes</a:t>
            </a:r>
            <a:r>
              <a:rPr lang="en-US" sz="1000" b="1" dirty="0">
                <a:solidFill>
                  <a:srgbClr val="7F7F7F"/>
                </a:solidFill>
                <a:latin typeface="Arial"/>
                <a:cs typeface="Arial"/>
              </a:rPr>
              <a:t>. </a:t>
            </a:r>
            <a:r>
              <a:rPr lang="en-US" sz="1000" b="1" dirty="0" err="1">
                <a:solidFill>
                  <a:srgbClr val="7F7F7F"/>
                </a:solidFill>
                <a:latin typeface="Arial"/>
                <a:cs typeface="Arial"/>
              </a:rPr>
              <a:t>Baruffaldi</a:t>
            </a:r>
            <a:r>
              <a:rPr lang="en-US" sz="1000" b="1" dirty="0">
                <a:solidFill>
                  <a:srgbClr val="7F7F7F"/>
                </a:solidFill>
                <a:latin typeface="Arial"/>
                <a:cs typeface="Arial"/>
              </a:rPr>
              <a:t> has developed new turrets with internal driven tools system type TBMR. </a:t>
            </a:r>
            <a:endParaRPr lang="en-US" sz="1000" dirty="0">
              <a:solidFill>
                <a:srgbClr val="7F7F7F"/>
              </a:solidFill>
              <a:latin typeface="Arial"/>
              <a:cs typeface="Arial"/>
            </a:endParaRPr>
          </a:p>
          <a:p>
            <a:r>
              <a:rPr lang="en-US" sz="1000" b="1" dirty="0">
                <a:solidFill>
                  <a:srgbClr val="7F7F7F"/>
                </a:solidFill>
                <a:latin typeface="Arial"/>
                <a:cs typeface="Arial"/>
              </a:rPr>
              <a:t>The static and rotating </a:t>
            </a:r>
            <a:r>
              <a:rPr lang="en-US" sz="1000" b="1" dirty="0" err="1">
                <a:solidFill>
                  <a:srgbClr val="7F7F7F"/>
                </a:solidFill>
                <a:latin typeface="Arial"/>
                <a:cs typeface="Arial"/>
              </a:rPr>
              <a:t>toolhorders</a:t>
            </a:r>
            <a:r>
              <a:rPr lang="en-US" sz="1000" b="1" dirty="0">
                <a:solidFill>
                  <a:srgbClr val="7F7F7F"/>
                </a:solidFill>
                <a:latin typeface="Arial"/>
                <a:cs typeface="Arial"/>
              </a:rPr>
              <a:t> are located on discs with radial seats type BMT. The rotating </a:t>
            </a:r>
            <a:r>
              <a:rPr lang="en-US" sz="1000" b="1" dirty="0" err="1">
                <a:solidFill>
                  <a:srgbClr val="7F7F7F"/>
                </a:solidFill>
                <a:latin typeface="Arial"/>
                <a:cs typeface="Arial"/>
              </a:rPr>
              <a:t>toolholders</a:t>
            </a:r>
            <a:r>
              <a:rPr lang="en-US" sz="1000" b="1" dirty="0">
                <a:solidFill>
                  <a:srgbClr val="7F7F7F"/>
                </a:solidFill>
                <a:latin typeface="Arial"/>
                <a:cs typeface="Arial"/>
              </a:rPr>
              <a:t> use a take power, as per DIN norms 1809. Only the tool in the working position is driven and every position on the </a:t>
            </a:r>
            <a:r>
              <a:rPr lang="en-US" sz="1000" b="1" dirty="0" err="1">
                <a:solidFill>
                  <a:srgbClr val="7F7F7F"/>
                </a:solidFill>
                <a:latin typeface="Arial"/>
                <a:cs typeface="Arial"/>
              </a:rPr>
              <a:t>tooldisc</a:t>
            </a:r>
            <a:r>
              <a:rPr lang="en-US" sz="1000" b="1" dirty="0">
                <a:solidFill>
                  <a:srgbClr val="7F7F7F"/>
                </a:solidFill>
                <a:latin typeface="Arial"/>
                <a:cs typeface="Arial"/>
              </a:rPr>
              <a:t> can receive either </a:t>
            </a:r>
            <a:r>
              <a:rPr lang="en-US" sz="1000" b="1" dirty="0" err="1">
                <a:solidFill>
                  <a:srgbClr val="7F7F7F"/>
                </a:solidFill>
                <a:latin typeface="Arial"/>
                <a:cs typeface="Arial"/>
              </a:rPr>
              <a:t>toolholders</a:t>
            </a:r>
            <a:r>
              <a:rPr lang="en-US" sz="1000" b="1" dirty="0">
                <a:solidFill>
                  <a:srgbClr val="7F7F7F"/>
                </a:solidFill>
                <a:latin typeface="Arial"/>
                <a:cs typeface="Arial"/>
              </a:rPr>
              <a:t> with rotating or fixed tools. </a:t>
            </a:r>
            <a:endParaRPr lang="en-US" sz="1000" dirty="0">
              <a:solidFill>
                <a:srgbClr val="7F7F7F"/>
              </a:solidFill>
              <a:latin typeface="Arial"/>
              <a:cs typeface="Arial"/>
            </a:endParaRPr>
          </a:p>
          <a:p>
            <a:endParaRPr lang="en-US" sz="1000" dirty="0" smtClean="0">
              <a:solidFill>
                <a:srgbClr val="7F7F7F"/>
              </a:solidFill>
              <a:latin typeface="Arial"/>
              <a:cs typeface="Arial"/>
            </a:endParaRPr>
          </a:p>
          <a:p>
            <a:endParaRPr lang="en-US" sz="1000" dirty="0">
              <a:solidFill>
                <a:srgbClr val="7F7F7F"/>
              </a:solidFill>
              <a:latin typeface="Arial"/>
              <a:cs typeface="Arial"/>
            </a:endParaRPr>
          </a:p>
          <a:p>
            <a:r>
              <a:rPr lang="en-US" sz="1000" dirty="0" smtClean="0">
                <a:solidFill>
                  <a:srgbClr val="7F7F7F"/>
                </a:solidFill>
                <a:latin typeface="Arial"/>
                <a:cs typeface="Arial"/>
              </a:rPr>
              <a:t>Main </a:t>
            </a:r>
            <a:r>
              <a:rPr lang="en-US" sz="1000" dirty="0">
                <a:solidFill>
                  <a:srgbClr val="7F7F7F"/>
                </a:solidFill>
                <a:latin typeface="Arial"/>
                <a:cs typeface="Arial"/>
              </a:rPr>
              <a:t>characteristics: </a:t>
            </a:r>
          </a:p>
          <a:p>
            <a:pPr marL="171450" indent="-171450">
              <a:buFont typeface="Arial"/>
              <a:buChar char="•"/>
            </a:pPr>
            <a:r>
              <a:rPr lang="en-US" sz="1000" dirty="0">
                <a:solidFill>
                  <a:srgbClr val="7F7F7F"/>
                </a:solidFill>
                <a:latin typeface="Arial"/>
                <a:cs typeface="Arial"/>
              </a:rPr>
              <a:t>Very high rotating speed and minimum indexing </a:t>
            </a:r>
            <a:r>
              <a:rPr lang="en-US" sz="1000" dirty="0" smtClean="0">
                <a:solidFill>
                  <a:srgbClr val="7F7F7F"/>
                </a:solidFill>
                <a:latin typeface="Arial"/>
                <a:cs typeface="Arial"/>
              </a:rPr>
              <a:t>times </a:t>
            </a:r>
            <a:endParaRPr lang="en-US" sz="1000" dirty="0">
              <a:solidFill>
                <a:srgbClr val="7F7F7F"/>
              </a:solidFill>
              <a:latin typeface="Arial"/>
              <a:cs typeface="Arial"/>
            </a:endParaRPr>
          </a:p>
          <a:p>
            <a:pPr marL="171450" indent="-171450">
              <a:buFont typeface="Arial"/>
              <a:buChar char="•"/>
            </a:pPr>
            <a:r>
              <a:rPr lang="en-US" sz="1000" dirty="0">
                <a:solidFill>
                  <a:srgbClr val="7F7F7F"/>
                </a:solidFill>
                <a:latin typeface="Arial"/>
                <a:cs typeface="Arial"/>
              </a:rPr>
              <a:t>Locking and unlocking without axial movement </a:t>
            </a:r>
          </a:p>
          <a:p>
            <a:pPr marL="171450" indent="-171450">
              <a:buFont typeface="Arial"/>
              <a:buChar char="•"/>
            </a:pPr>
            <a:r>
              <a:rPr lang="en-US" sz="1000" dirty="0">
                <a:solidFill>
                  <a:srgbClr val="7F7F7F"/>
                </a:solidFill>
                <a:latin typeface="Arial"/>
                <a:cs typeface="Arial"/>
              </a:rPr>
              <a:t>Bi-directional rotation </a:t>
            </a:r>
          </a:p>
          <a:p>
            <a:pPr marL="171450" indent="-171450">
              <a:buFont typeface="Arial"/>
              <a:buChar char="•"/>
            </a:pPr>
            <a:r>
              <a:rPr lang="en-US" sz="1000" dirty="0">
                <a:solidFill>
                  <a:srgbClr val="7F7F7F"/>
                </a:solidFill>
                <a:latin typeface="Arial"/>
                <a:cs typeface="Arial"/>
              </a:rPr>
              <a:t>Oil </a:t>
            </a:r>
            <a:r>
              <a:rPr lang="en-US" sz="1000" dirty="0" smtClean="0">
                <a:solidFill>
                  <a:srgbClr val="7F7F7F"/>
                </a:solidFill>
                <a:latin typeface="Arial"/>
                <a:cs typeface="Arial"/>
              </a:rPr>
              <a:t>lubrication </a:t>
            </a:r>
            <a:r>
              <a:rPr lang="en-US" sz="1000" dirty="0">
                <a:solidFill>
                  <a:srgbClr val="7F7F7F"/>
                </a:solidFill>
                <a:latin typeface="Arial"/>
                <a:cs typeface="Arial"/>
              </a:rPr>
              <a:t>of turret and power tool system </a:t>
            </a:r>
          </a:p>
          <a:p>
            <a:pPr marL="171450" indent="-171450">
              <a:buFont typeface="Arial"/>
              <a:buChar char="•"/>
            </a:pPr>
            <a:r>
              <a:rPr lang="en-US" sz="1000" dirty="0">
                <a:solidFill>
                  <a:srgbClr val="7F7F7F"/>
                </a:solidFill>
                <a:latin typeface="Arial"/>
                <a:cs typeface="Arial"/>
              </a:rPr>
              <a:t>BMT coupling (Base Mounted Tool holder) 45-55- </a:t>
            </a:r>
            <a:r>
              <a:rPr lang="en-US" sz="1000" dirty="0" smtClean="0">
                <a:solidFill>
                  <a:srgbClr val="7F7F7F"/>
                </a:solidFill>
                <a:latin typeface="Arial"/>
                <a:cs typeface="Arial"/>
              </a:rPr>
              <a:t>65</a:t>
            </a:r>
            <a:r>
              <a:rPr lang="en-US" sz="1000" dirty="0">
                <a:solidFill>
                  <a:srgbClr val="7F7F7F"/>
                </a:solidFill>
                <a:latin typeface="Arial"/>
                <a:cs typeface="Arial"/>
              </a:rPr>
              <a:t>-75-85 </a:t>
            </a:r>
          </a:p>
          <a:p>
            <a:pPr marL="171450" indent="-171450">
              <a:buFont typeface="Arial"/>
              <a:buChar char="•"/>
            </a:pPr>
            <a:r>
              <a:rPr lang="en-US" sz="1000" dirty="0">
                <a:solidFill>
                  <a:srgbClr val="7F7F7F"/>
                </a:solidFill>
                <a:latin typeface="Arial"/>
                <a:cs typeface="Arial"/>
              </a:rPr>
              <a:t>High rigidity, due to the new design </a:t>
            </a:r>
          </a:p>
          <a:p>
            <a:pPr marL="171450" indent="-171450">
              <a:buFont typeface="Arial"/>
              <a:buChar char="•"/>
            </a:pPr>
            <a:r>
              <a:rPr lang="en-US" sz="1000" dirty="0">
                <a:solidFill>
                  <a:srgbClr val="7F7F7F"/>
                </a:solidFill>
                <a:latin typeface="Arial"/>
                <a:cs typeface="Arial"/>
              </a:rPr>
              <a:t>Easy alignment thanks to the key present on the </a:t>
            </a:r>
          </a:p>
          <a:p>
            <a:pPr marL="171450" indent="-171450"/>
            <a:r>
              <a:rPr lang="en-US" sz="1000" dirty="0" smtClean="0">
                <a:solidFill>
                  <a:srgbClr val="7F7F7F"/>
                </a:solidFill>
                <a:latin typeface="Arial"/>
                <a:cs typeface="Arial"/>
              </a:rPr>
              <a:t>	BMT </a:t>
            </a:r>
            <a:r>
              <a:rPr lang="en-US" sz="1000" dirty="0">
                <a:solidFill>
                  <a:srgbClr val="7F7F7F"/>
                </a:solidFill>
                <a:latin typeface="Arial"/>
                <a:cs typeface="Arial"/>
              </a:rPr>
              <a:t>tool holder </a:t>
            </a:r>
          </a:p>
          <a:p>
            <a:pPr marL="171450" indent="-171450">
              <a:buFont typeface="Arial"/>
              <a:buChar char="•"/>
            </a:pPr>
            <a:r>
              <a:rPr lang="en-US" sz="1000" dirty="0">
                <a:solidFill>
                  <a:srgbClr val="7F7F7F"/>
                </a:solidFill>
                <a:latin typeface="Arial"/>
                <a:cs typeface="Arial"/>
              </a:rPr>
              <a:t>Absolute positioning </a:t>
            </a:r>
          </a:p>
          <a:p>
            <a:pPr marL="171450" indent="-171450">
              <a:buFont typeface="Arial"/>
              <a:buChar char="•"/>
            </a:pPr>
            <a:r>
              <a:rPr lang="en-US" sz="1000" dirty="0">
                <a:solidFill>
                  <a:srgbClr val="7F7F7F"/>
                </a:solidFill>
                <a:latin typeface="Arial"/>
                <a:cs typeface="Arial"/>
              </a:rPr>
              <a:t>Very simple &amp; reliable take power </a:t>
            </a:r>
          </a:p>
          <a:p>
            <a:pPr marL="171450" indent="-171450">
              <a:buFont typeface="Arial"/>
              <a:buChar char="•"/>
            </a:pPr>
            <a:r>
              <a:rPr lang="en-US" sz="1000" dirty="0">
                <a:solidFill>
                  <a:srgbClr val="7F7F7F"/>
                </a:solidFill>
                <a:latin typeface="Arial"/>
                <a:cs typeface="Arial"/>
              </a:rPr>
              <a:t>Very accurate positioning thanks to BMT </a:t>
            </a:r>
            <a:r>
              <a:rPr lang="en-US" sz="1000" dirty="0" err="1">
                <a:solidFill>
                  <a:srgbClr val="7F7F7F"/>
                </a:solidFill>
                <a:latin typeface="Arial"/>
                <a:cs typeface="Arial"/>
              </a:rPr>
              <a:t>toolholders</a:t>
            </a:r>
            <a:r>
              <a:rPr lang="en-US" sz="1000" dirty="0">
                <a:solidFill>
                  <a:srgbClr val="7F7F7F"/>
                </a:solidFill>
                <a:latin typeface="Arial"/>
                <a:cs typeface="Arial"/>
              </a:rPr>
              <a:t> </a:t>
            </a:r>
          </a:p>
          <a:p>
            <a:pPr marL="171450" indent="-171450">
              <a:buFont typeface="Arial"/>
              <a:buChar char="•"/>
            </a:pPr>
            <a:r>
              <a:rPr lang="en-US" sz="1000" dirty="0">
                <a:solidFill>
                  <a:srgbClr val="7F7F7F"/>
                </a:solidFill>
                <a:latin typeface="Arial"/>
                <a:cs typeface="Arial"/>
              </a:rPr>
              <a:t>Easy maintenance </a:t>
            </a:r>
          </a:p>
          <a:p>
            <a:pPr marL="285750" indent="-285750">
              <a:buFont typeface="Arial"/>
              <a:buChar char="•"/>
            </a:pPr>
            <a:endParaRPr lang="it-IT" dirty="0">
              <a:solidFill>
                <a:schemeClr val="tx1">
                  <a:lumMod val="50000"/>
                  <a:lumOff val="50000"/>
                </a:schemeClr>
              </a:solidFill>
            </a:endParaRPr>
          </a:p>
        </p:txBody>
      </p:sp>
      <p:sp>
        <p:nvSpPr>
          <p:cNvPr id="19" name="CasellaDiTesto 18"/>
          <p:cNvSpPr txBox="1"/>
          <p:nvPr/>
        </p:nvSpPr>
        <p:spPr>
          <a:xfrm rot="16200000">
            <a:off x="-1900172" y="3892466"/>
            <a:ext cx="4653604" cy="707886"/>
          </a:xfrm>
          <a:prstGeom prst="rect">
            <a:avLst/>
          </a:prstGeom>
          <a:noFill/>
          <a:effectLst>
            <a:outerShdw blurRad="50800" dist="38100" dir="2700000" algn="tl" rotWithShape="0">
              <a:prstClr val="black">
                <a:alpha val="40000"/>
              </a:prstClr>
            </a:outerShdw>
          </a:effectLst>
        </p:spPr>
        <p:txBody>
          <a:bodyPr wrap="square" rtlCol="0">
            <a:spAutoFit/>
          </a:bodyPr>
          <a:lstStyle/>
          <a:p>
            <a:r>
              <a:rPr lang="it-IT" sz="4000" b="1" dirty="0" smtClean="0">
                <a:solidFill>
                  <a:srgbClr val="0092CF"/>
                </a:solidFill>
                <a:latin typeface="Arial"/>
                <a:cs typeface="Arial"/>
              </a:rPr>
              <a:t>TBMR-BMT </a:t>
            </a:r>
            <a:r>
              <a:rPr lang="it-IT" sz="4000" b="1" dirty="0" err="1" smtClean="0">
                <a:solidFill>
                  <a:srgbClr val="0092CF"/>
                </a:solidFill>
                <a:latin typeface="Arial"/>
                <a:cs typeface="Arial"/>
              </a:rPr>
              <a:t>series</a:t>
            </a:r>
            <a:endParaRPr lang="it-IT" sz="4000" b="1" dirty="0">
              <a:solidFill>
                <a:srgbClr val="0092CF"/>
              </a:solidFill>
              <a:latin typeface="Arial"/>
              <a:cs typeface="Arial"/>
            </a:endParaRPr>
          </a:p>
        </p:txBody>
      </p:sp>
      <p:sp>
        <p:nvSpPr>
          <p:cNvPr id="20" name="Rettangolo arrotondato 19"/>
          <p:cNvSpPr/>
          <p:nvPr/>
        </p:nvSpPr>
        <p:spPr>
          <a:xfrm>
            <a:off x="3615227" y="4793751"/>
            <a:ext cx="1170839" cy="1170839"/>
          </a:xfrm>
          <a:prstGeom prst="roundRect">
            <a:avLst/>
          </a:prstGeom>
          <a:solidFill>
            <a:srgbClr val="0092D2"/>
          </a:solidFill>
          <a:ln>
            <a:solidFill>
              <a:srgbClr val="0092C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1" name="Rettangolo arrotondato 20"/>
          <p:cNvSpPr/>
          <p:nvPr/>
        </p:nvSpPr>
        <p:spPr>
          <a:xfrm>
            <a:off x="2347448" y="4793751"/>
            <a:ext cx="1170839" cy="1170839"/>
          </a:xfrm>
          <a:prstGeom prst="round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2" name="Rettangolo arrotondato 21"/>
          <p:cNvSpPr/>
          <p:nvPr/>
        </p:nvSpPr>
        <p:spPr>
          <a:xfrm>
            <a:off x="1079669" y="4793751"/>
            <a:ext cx="1170839" cy="1170839"/>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23" name="Immagine 2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05105" y="4822836"/>
            <a:ext cx="1539557" cy="1154667"/>
          </a:xfrm>
          <a:prstGeom prst="rect">
            <a:avLst/>
          </a:prstGeom>
        </p:spPr>
      </p:pic>
      <p:pic>
        <p:nvPicPr>
          <p:cNvPr id="24" name="Immagine 2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219597" y="4813141"/>
            <a:ext cx="1448444" cy="1086333"/>
          </a:xfrm>
          <a:prstGeom prst="rect">
            <a:avLst/>
          </a:prstGeom>
        </p:spPr>
      </p:pic>
      <p:pic>
        <p:nvPicPr>
          <p:cNvPr id="25" name="Immagine 24"/>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700901" y="4851921"/>
            <a:ext cx="1414640" cy="1060980"/>
          </a:xfrm>
          <a:prstGeom prst="rect">
            <a:avLst/>
          </a:prstGeom>
        </p:spPr>
      </p:pic>
      <p:pic>
        <p:nvPicPr>
          <p:cNvPr id="26" name="Immagine 25"/>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095240" y="1412820"/>
            <a:ext cx="3810000" cy="2598420"/>
          </a:xfrm>
          <a:prstGeom prst="rect">
            <a:avLst/>
          </a:prstGeom>
        </p:spPr>
      </p:pic>
      <p:sp>
        <p:nvSpPr>
          <p:cNvPr id="27" name="CasellaDiTesto 26"/>
          <p:cNvSpPr txBox="1"/>
          <p:nvPr/>
        </p:nvSpPr>
        <p:spPr>
          <a:xfrm>
            <a:off x="8732985" y="6504084"/>
            <a:ext cx="350506" cy="246221"/>
          </a:xfrm>
          <a:prstGeom prst="rect">
            <a:avLst/>
          </a:prstGeom>
          <a:noFill/>
        </p:spPr>
        <p:txBody>
          <a:bodyPr wrap="square" rtlCol="0">
            <a:spAutoFit/>
          </a:bodyPr>
          <a:lstStyle/>
          <a:p>
            <a:pPr algn="ctr"/>
            <a:r>
              <a:rPr lang="it-IT" sz="1000" dirty="0" smtClean="0">
                <a:solidFill>
                  <a:schemeClr val="bg1"/>
                </a:solidFill>
                <a:latin typeface="Arial"/>
                <a:cs typeface="Arial"/>
              </a:rPr>
              <a:t>17</a:t>
            </a:r>
            <a:endParaRPr lang="it-IT" sz="1000" dirty="0">
              <a:solidFill>
                <a:schemeClr val="bg1"/>
              </a:solidFill>
              <a:latin typeface="Arial"/>
              <a:cs typeface="Arial"/>
            </a:endParaRPr>
          </a:p>
        </p:txBody>
      </p:sp>
    </p:spTree>
    <p:extLst>
      <p:ext uri="{BB962C8B-B14F-4D97-AF65-F5344CB8AC3E}">
        <p14:creationId xmlns:p14="http://schemas.microsoft.com/office/powerpoint/2010/main" xmlns="" val="17971321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26629" y="0"/>
            <a:ext cx="5308059" cy="6858000"/>
          </a:xfrm>
          <a:prstGeom prst="rect">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Rettangolo arrotondato 4"/>
          <p:cNvSpPr/>
          <p:nvPr/>
        </p:nvSpPr>
        <p:spPr>
          <a:xfrm>
            <a:off x="8750070" y="6475609"/>
            <a:ext cx="304632" cy="304632"/>
          </a:xfrm>
          <a:prstGeom prst="roundRect">
            <a:avLst/>
          </a:prstGeom>
          <a:solidFill>
            <a:srgbClr val="0092D2"/>
          </a:solidFill>
          <a:ln>
            <a:solidFill>
              <a:srgbClr val="0092C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Rettangolo arrotondato 5"/>
          <p:cNvSpPr/>
          <p:nvPr/>
        </p:nvSpPr>
        <p:spPr>
          <a:xfrm>
            <a:off x="8750070" y="6131293"/>
            <a:ext cx="304632" cy="304632"/>
          </a:xfrm>
          <a:prstGeom prst="round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arrotondato 6"/>
          <p:cNvSpPr/>
          <p:nvPr/>
        </p:nvSpPr>
        <p:spPr>
          <a:xfrm>
            <a:off x="8405750" y="647560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CasellaDiTesto 13"/>
          <p:cNvSpPr txBox="1"/>
          <p:nvPr/>
        </p:nvSpPr>
        <p:spPr>
          <a:xfrm>
            <a:off x="901016" y="91809"/>
            <a:ext cx="8153686" cy="711990"/>
          </a:xfrm>
          <a:prstGeom prst="rect">
            <a:avLst/>
          </a:prstGeom>
          <a:noFill/>
        </p:spPr>
        <p:txBody>
          <a:bodyPr wrap="square" rtlCol="0">
            <a:spAutoFit/>
          </a:bodyPr>
          <a:lstStyle/>
          <a:p>
            <a:pPr>
              <a:lnSpc>
                <a:spcPct val="120000"/>
              </a:lnSpc>
            </a:pPr>
            <a:r>
              <a:rPr lang="it-IT" sz="1700" b="1" dirty="0" err="1" smtClean="0">
                <a:solidFill>
                  <a:srgbClr val="0092CF"/>
                </a:solidFill>
                <a:latin typeface="Arial"/>
                <a:cs typeface="Arial"/>
              </a:rPr>
              <a:t>Radial</a:t>
            </a:r>
            <a:r>
              <a:rPr lang="it-IT" sz="1700" b="1" dirty="0" smtClean="0">
                <a:solidFill>
                  <a:srgbClr val="0092CF"/>
                </a:solidFill>
                <a:latin typeface="Arial"/>
                <a:cs typeface="Arial"/>
              </a:rPr>
              <a:t> </a:t>
            </a:r>
            <a:r>
              <a:rPr lang="it-IT" sz="1700" b="1" dirty="0" err="1">
                <a:solidFill>
                  <a:srgbClr val="0092CF"/>
                </a:solidFill>
                <a:latin typeface="Arial"/>
                <a:cs typeface="Arial"/>
              </a:rPr>
              <a:t>driven</a:t>
            </a:r>
            <a:r>
              <a:rPr lang="it-IT" sz="1700" b="1" dirty="0">
                <a:solidFill>
                  <a:srgbClr val="0092CF"/>
                </a:solidFill>
                <a:latin typeface="Arial"/>
                <a:cs typeface="Arial"/>
              </a:rPr>
              <a:t> </a:t>
            </a:r>
            <a:r>
              <a:rPr lang="it-IT" sz="1700" b="1" dirty="0" err="1" smtClean="0">
                <a:solidFill>
                  <a:srgbClr val="0092CF"/>
                </a:solidFill>
                <a:latin typeface="Arial"/>
                <a:cs typeface="Arial"/>
              </a:rPr>
              <a:t>tools</a:t>
            </a:r>
            <a:r>
              <a:rPr lang="it-IT" sz="1700" b="1" dirty="0" smtClean="0">
                <a:solidFill>
                  <a:srgbClr val="0092CF"/>
                </a:solidFill>
                <a:latin typeface="Arial"/>
                <a:cs typeface="Arial"/>
              </a:rPr>
              <a:t> </a:t>
            </a:r>
            <a:r>
              <a:rPr lang="it-IT" sz="1700" b="1" dirty="0" err="1">
                <a:solidFill>
                  <a:srgbClr val="0092CF"/>
                </a:solidFill>
                <a:latin typeface="Arial"/>
                <a:cs typeface="Arial"/>
              </a:rPr>
              <a:t>turrets</a:t>
            </a:r>
            <a:r>
              <a:rPr lang="it-IT" sz="1700" b="1" dirty="0">
                <a:solidFill>
                  <a:srgbClr val="0092CF"/>
                </a:solidFill>
                <a:latin typeface="Arial"/>
                <a:cs typeface="Arial"/>
              </a:rPr>
              <a:t> for </a:t>
            </a:r>
            <a:r>
              <a:rPr lang="it-IT" sz="1700" b="1" dirty="0" err="1">
                <a:solidFill>
                  <a:srgbClr val="0092CF"/>
                </a:solidFill>
                <a:latin typeface="Arial"/>
                <a:cs typeface="Arial"/>
              </a:rPr>
              <a:t>tool-holders</a:t>
            </a:r>
            <a:r>
              <a:rPr lang="it-IT" sz="1700" b="1" dirty="0">
                <a:solidFill>
                  <a:srgbClr val="0092CF"/>
                </a:solidFill>
                <a:latin typeface="Arial"/>
                <a:cs typeface="Arial"/>
              </a:rPr>
              <a:t> </a:t>
            </a:r>
            <a:r>
              <a:rPr lang="it-IT" sz="1700" b="1" dirty="0" err="1" smtClean="0">
                <a:solidFill>
                  <a:srgbClr val="0092CF"/>
                </a:solidFill>
                <a:latin typeface="Arial"/>
                <a:cs typeface="Arial"/>
              </a:rPr>
              <a:t>series</a:t>
            </a:r>
            <a:r>
              <a:rPr lang="it-IT" sz="1700" b="1" dirty="0" smtClean="0">
                <a:solidFill>
                  <a:srgbClr val="0092CF"/>
                </a:solidFill>
                <a:latin typeface="Arial"/>
                <a:cs typeface="Arial"/>
              </a:rPr>
              <a:t> BMT</a:t>
            </a:r>
            <a:endParaRPr lang="it-IT" sz="1700" b="1" dirty="0">
              <a:solidFill>
                <a:srgbClr val="0092CF"/>
              </a:solidFill>
              <a:latin typeface="Arial"/>
              <a:cs typeface="Arial"/>
            </a:endParaRPr>
          </a:p>
          <a:p>
            <a:pPr>
              <a:lnSpc>
                <a:spcPct val="120000"/>
              </a:lnSpc>
            </a:pPr>
            <a:r>
              <a:rPr lang="it-IT" sz="1600" dirty="0" smtClean="0">
                <a:solidFill>
                  <a:srgbClr val="7F7F7F"/>
                </a:solidFill>
                <a:latin typeface="Arial"/>
                <a:cs typeface="Arial"/>
              </a:rPr>
              <a:t>Technical data</a:t>
            </a:r>
            <a:endParaRPr lang="it-IT" sz="1600" dirty="0">
              <a:solidFill>
                <a:srgbClr val="7F7F7F"/>
              </a:solidFill>
              <a:latin typeface="Arial"/>
              <a:cs typeface="Arial"/>
            </a:endParaRPr>
          </a:p>
        </p:txBody>
      </p:sp>
      <p:cxnSp>
        <p:nvCxnSpPr>
          <p:cNvPr id="15" name="Connettore 1 14"/>
          <p:cNvCxnSpPr/>
          <p:nvPr/>
        </p:nvCxnSpPr>
        <p:spPr>
          <a:xfrm>
            <a:off x="1011438" y="473752"/>
            <a:ext cx="7738632" cy="0"/>
          </a:xfrm>
          <a:prstGeom prst="line">
            <a:avLst/>
          </a:prstGeom>
          <a:ln w="19050" cmpd="sng">
            <a:solidFill>
              <a:schemeClr val="tx1">
                <a:lumMod val="50000"/>
                <a:lumOff val="50000"/>
              </a:schemeClr>
            </a:solidFill>
            <a:prstDash val="solid"/>
          </a:ln>
        </p:spPr>
        <p:style>
          <a:lnRef idx="1">
            <a:schemeClr val="dk1"/>
          </a:lnRef>
          <a:fillRef idx="0">
            <a:schemeClr val="dk1"/>
          </a:fillRef>
          <a:effectRef idx="0">
            <a:schemeClr val="dk1"/>
          </a:effectRef>
          <a:fontRef idx="minor">
            <a:schemeClr val="tx1"/>
          </a:fontRef>
        </p:style>
      </p:cxnSp>
      <p:sp>
        <p:nvSpPr>
          <p:cNvPr id="9" name="Rettangolo arrotondato 8"/>
          <p:cNvSpPr/>
          <p:nvPr/>
        </p:nvSpPr>
        <p:spPr>
          <a:xfrm>
            <a:off x="78644" y="64099"/>
            <a:ext cx="830449" cy="830449"/>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Rettangolo arrotondato 9"/>
          <p:cNvSpPr/>
          <p:nvPr/>
        </p:nvSpPr>
        <p:spPr>
          <a:xfrm>
            <a:off x="426628" y="984830"/>
            <a:ext cx="460155" cy="460155"/>
          </a:xfrm>
          <a:prstGeom prst="roundRect">
            <a:avLst/>
          </a:prstGeom>
          <a:solidFill>
            <a:srgbClr val="0092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Rettangolo arrotondato 10"/>
          <p:cNvSpPr/>
          <p:nvPr/>
        </p:nvSpPr>
        <p:spPr>
          <a:xfrm>
            <a:off x="82309" y="148466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4" name="Immagine 3" descr="LOGHI UFFICIALI.png"/>
          <p:cNvPicPr>
            <a:picLocks noChangeAspect="1"/>
          </p:cNvPicPr>
          <p:nvPr/>
        </p:nvPicPr>
        <p:blipFill>
          <a:blip r:embed="rId2">
            <a:alphaModFix amt="90000"/>
            <a:extLst>
              <a:ext uri="{28A0092B-C50C-407E-A947-70E740481C1C}">
                <a14:useLocalDpi xmlns:a14="http://schemas.microsoft.com/office/drawing/2010/main" xmlns="" val="0"/>
              </a:ext>
            </a:extLst>
          </a:blip>
          <a:stretch>
            <a:fillRect/>
          </a:stretch>
        </p:blipFill>
        <p:spPr>
          <a:xfrm>
            <a:off x="133747" y="131091"/>
            <a:ext cx="734372" cy="734372"/>
          </a:xfrm>
          <a:prstGeom prst="rect">
            <a:avLst/>
          </a:prstGeom>
        </p:spPr>
      </p:pic>
      <p:sp>
        <p:nvSpPr>
          <p:cNvPr id="19" name="CasellaDiTesto 18"/>
          <p:cNvSpPr txBox="1"/>
          <p:nvPr/>
        </p:nvSpPr>
        <p:spPr>
          <a:xfrm rot="16200000">
            <a:off x="-1900172" y="3892466"/>
            <a:ext cx="4653604" cy="707886"/>
          </a:xfrm>
          <a:prstGeom prst="rect">
            <a:avLst/>
          </a:prstGeom>
          <a:noFill/>
          <a:effectLst>
            <a:outerShdw blurRad="50800" dist="38100" dir="2700000" algn="tl" rotWithShape="0">
              <a:prstClr val="black">
                <a:alpha val="40000"/>
              </a:prstClr>
            </a:outerShdw>
          </a:effectLst>
        </p:spPr>
        <p:txBody>
          <a:bodyPr wrap="square" rtlCol="0">
            <a:spAutoFit/>
          </a:bodyPr>
          <a:lstStyle/>
          <a:p>
            <a:r>
              <a:rPr lang="it-IT" sz="4000" b="1" dirty="0" smtClean="0">
                <a:solidFill>
                  <a:srgbClr val="0092CF"/>
                </a:solidFill>
                <a:latin typeface="Arial"/>
                <a:cs typeface="Arial"/>
              </a:rPr>
              <a:t>TBMR-BMT </a:t>
            </a:r>
            <a:r>
              <a:rPr lang="it-IT" sz="4000" b="1" dirty="0" err="1" smtClean="0">
                <a:solidFill>
                  <a:srgbClr val="0092CF"/>
                </a:solidFill>
                <a:latin typeface="Arial"/>
                <a:cs typeface="Arial"/>
              </a:rPr>
              <a:t>series</a:t>
            </a:r>
            <a:endParaRPr lang="it-IT" sz="4000" b="1" dirty="0">
              <a:solidFill>
                <a:srgbClr val="0092CF"/>
              </a:solidFill>
              <a:latin typeface="Arial"/>
              <a:cs typeface="Arial"/>
            </a:endParaRPr>
          </a:p>
        </p:txBody>
      </p:sp>
      <p:pic>
        <p:nvPicPr>
          <p:cNvPr id="16" name="Immagine 1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75944" y="584631"/>
            <a:ext cx="9143910" cy="8610515"/>
          </a:xfrm>
          <a:prstGeom prst="rect">
            <a:avLst/>
          </a:prstGeom>
          <a:ln>
            <a:noFill/>
          </a:ln>
        </p:spPr>
      </p:pic>
      <p:sp>
        <p:nvSpPr>
          <p:cNvPr id="17" name="CasellaDiTesto 16"/>
          <p:cNvSpPr txBox="1"/>
          <p:nvPr/>
        </p:nvSpPr>
        <p:spPr>
          <a:xfrm>
            <a:off x="8732985" y="6504084"/>
            <a:ext cx="350506" cy="246221"/>
          </a:xfrm>
          <a:prstGeom prst="rect">
            <a:avLst/>
          </a:prstGeom>
          <a:noFill/>
        </p:spPr>
        <p:txBody>
          <a:bodyPr wrap="square" rtlCol="0">
            <a:spAutoFit/>
          </a:bodyPr>
          <a:lstStyle/>
          <a:p>
            <a:pPr algn="ctr"/>
            <a:r>
              <a:rPr lang="it-IT" sz="1000" dirty="0" smtClean="0">
                <a:solidFill>
                  <a:schemeClr val="bg1"/>
                </a:solidFill>
                <a:latin typeface="Arial"/>
                <a:cs typeface="Arial"/>
              </a:rPr>
              <a:t>18</a:t>
            </a:r>
            <a:endParaRPr lang="it-IT" sz="1000" dirty="0">
              <a:solidFill>
                <a:schemeClr val="bg1"/>
              </a:solidFill>
              <a:latin typeface="Arial"/>
              <a:cs typeface="Arial"/>
            </a:endParaRPr>
          </a:p>
        </p:txBody>
      </p:sp>
    </p:spTree>
    <p:extLst>
      <p:ext uri="{BB962C8B-B14F-4D97-AF65-F5344CB8AC3E}">
        <p14:creationId xmlns:p14="http://schemas.microsoft.com/office/powerpoint/2010/main" xmlns="" val="28369402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26629" y="0"/>
            <a:ext cx="5308059" cy="6858000"/>
          </a:xfrm>
          <a:prstGeom prst="rect">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Rettangolo arrotondato 4"/>
          <p:cNvSpPr/>
          <p:nvPr/>
        </p:nvSpPr>
        <p:spPr>
          <a:xfrm>
            <a:off x="8750070" y="6475609"/>
            <a:ext cx="304632" cy="304632"/>
          </a:xfrm>
          <a:prstGeom prst="roundRect">
            <a:avLst/>
          </a:prstGeom>
          <a:solidFill>
            <a:srgbClr val="0092D2"/>
          </a:solidFill>
          <a:ln>
            <a:solidFill>
              <a:srgbClr val="0092C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Rettangolo arrotondato 5"/>
          <p:cNvSpPr/>
          <p:nvPr/>
        </p:nvSpPr>
        <p:spPr>
          <a:xfrm>
            <a:off x="8750070" y="6131293"/>
            <a:ext cx="304632" cy="304632"/>
          </a:xfrm>
          <a:prstGeom prst="round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arrotondato 6"/>
          <p:cNvSpPr/>
          <p:nvPr/>
        </p:nvSpPr>
        <p:spPr>
          <a:xfrm>
            <a:off x="8405750" y="647560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CasellaDiTesto 13"/>
          <p:cNvSpPr txBox="1"/>
          <p:nvPr/>
        </p:nvSpPr>
        <p:spPr>
          <a:xfrm>
            <a:off x="901016" y="91809"/>
            <a:ext cx="8182475" cy="711990"/>
          </a:xfrm>
          <a:prstGeom prst="rect">
            <a:avLst/>
          </a:prstGeom>
          <a:noFill/>
        </p:spPr>
        <p:txBody>
          <a:bodyPr wrap="square" rtlCol="0">
            <a:spAutoFit/>
          </a:bodyPr>
          <a:lstStyle/>
          <a:p>
            <a:pPr>
              <a:lnSpc>
                <a:spcPct val="120000"/>
              </a:lnSpc>
            </a:pPr>
            <a:r>
              <a:rPr lang="it-IT" sz="1700" b="1" dirty="0" err="1" smtClean="0">
                <a:solidFill>
                  <a:srgbClr val="0092CF"/>
                </a:solidFill>
                <a:latin typeface="Arial"/>
                <a:cs typeface="Arial"/>
              </a:rPr>
              <a:t>Radial</a:t>
            </a:r>
            <a:r>
              <a:rPr lang="it-IT" sz="1700" b="1" dirty="0" smtClean="0">
                <a:solidFill>
                  <a:srgbClr val="0092CF"/>
                </a:solidFill>
                <a:latin typeface="Arial"/>
                <a:cs typeface="Arial"/>
              </a:rPr>
              <a:t> </a:t>
            </a:r>
            <a:r>
              <a:rPr lang="it-IT" sz="1700" b="1" dirty="0" err="1">
                <a:solidFill>
                  <a:srgbClr val="0092CF"/>
                </a:solidFill>
                <a:latin typeface="Arial"/>
                <a:cs typeface="Arial"/>
              </a:rPr>
              <a:t>driven</a:t>
            </a:r>
            <a:r>
              <a:rPr lang="it-IT" sz="1700" b="1" dirty="0">
                <a:solidFill>
                  <a:srgbClr val="0092CF"/>
                </a:solidFill>
                <a:latin typeface="Arial"/>
                <a:cs typeface="Arial"/>
              </a:rPr>
              <a:t> </a:t>
            </a:r>
            <a:r>
              <a:rPr lang="it-IT" sz="1700" b="1" dirty="0" err="1" smtClean="0">
                <a:solidFill>
                  <a:srgbClr val="0092CF"/>
                </a:solidFill>
                <a:latin typeface="Arial"/>
                <a:cs typeface="Arial"/>
              </a:rPr>
              <a:t>tools</a:t>
            </a:r>
            <a:r>
              <a:rPr lang="it-IT" sz="1700" b="1" dirty="0" smtClean="0">
                <a:solidFill>
                  <a:srgbClr val="0092CF"/>
                </a:solidFill>
                <a:latin typeface="Arial"/>
                <a:cs typeface="Arial"/>
              </a:rPr>
              <a:t> </a:t>
            </a:r>
            <a:r>
              <a:rPr lang="it-IT" sz="1700" b="1" dirty="0" err="1">
                <a:solidFill>
                  <a:srgbClr val="0092CF"/>
                </a:solidFill>
                <a:latin typeface="Arial"/>
                <a:cs typeface="Arial"/>
              </a:rPr>
              <a:t>turrets</a:t>
            </a:r>
            <a:r>
              <a:rPr lang="it-IT" sz="1700" b="1" dirty="0">
                <a:solidFill>
                  <a:srgbClr val="0092CF"/>
                </a:solidFill>
                <a:latin typeface="Arial"/>
                <a:cs typeface="Arial"/>
              </a:rPr>
              <a:t> for </a:t>
            </a:r>
            <a:r>
              <a:rPr lang="it-IT" sz="1700" b="1" dirty="0" err="1">
                <a:solidFill>
                  <a:srgbClr val="0092CF"/>
                </a:solidFill>
                <a:latin typeface="Arial"/>
                <a:cs typeface="Arial"/>
              </a:rPr>
              <a:t>tool-holders</a:t>
            </a:r>
            <a:r>
              <a:rPr lang="it-IT" sz="1700" b="1" dirty="0">
                <a:solidFill>
                  <a:srgbClr val="0092CF"/>
                </a:solidFill>
                <a:latin typeface="Arial"/>
                <a:cs typeface="Arial"/>
              </a:rPr>
              <a:t> </a:t>
            </a:r>
            <a:r>
              <a:rPr lang="it-IT" sz="1700" b="1" dirty="0" err="1" smtClean="0">
                <a:solidFill>
                  <a:srgbClr val="0092CF"/>
                </a:solidFill>
                <a:latin typeface="Arial"/>
                <a:cs typeface="Arial"/>
              </a:rPr>
              <a:t>series</a:t>
            </a:r>
            <a:r>
              <a:rPr lang="it-IT" sz="1700" b="1" dirty="0" smtClean="0">
                <a:solidFill>
                  <a:srgbClr val="0092CF"/>
                </a:solidFill>
                <a:latin typeface="Arial"/>
                <a:cs typeface="Arial"/>
              </a:rPr>
              <a:t> BMT</a:t>
            </a:r>
            <a:endParaRPr lang="it-IT" sz="1700" b="1" dirty="0">
              <a:solidFill>
                <a:srgbClr val="0092CF"/>
              </a:solidFill>
              <a:latin typeface="Arial"/>
              <a:cs typeface="Arial"/>
            </a:endParaRPr>
          </a:p>
          <a:p>
            <a:pPr>
              <a:lnSpc>
                <a:spcPct val="120000"/>
              </a:lnSpc>
            </a:pPr>
            <a:r>
              <a:rPr lang="it-IT" sz="1600" dirty="0" smtClean="0">
                <a:solidFill>
                  <a:srgbClr val="7F7F7F"/>
                </a:solidFill>
                <a:latin typeface="Arial"/>
                <a:cs typeface="Arial"/>
              </a:rPr>
              <a:t>Technical data </a:t>
            </a:r>
            <a:r>
              <a:rPr lang="it-IT" sz="1600" dirty="0" err="1" smtClean="0">
                <a:solidFill>
                  <a:srgbClr val="7F7F7F"/>
                </a:solidFill>
                <a:latin typeface="Arial"/>
                <a:cs typeface="Arial"/>
              </a:rPr>
              <a:t>power</a:t>
            </a:r>
            <a:r>
              <a:rPr lang="it-IT" sz="1600" dirty="0" smtClean="0">
                <a:solidFill>
                  <a:srgbClr val="7F7F7F"/>
                </a:solidFill>
                <a:latin typeface="Arial"/>
                <a:cs typeface="Arial"/>
              </a:rPr>
              <a:t> </a:t>
            </a:r>
            <a:r>
              <a:rPr lang="it-IT" sz="1600" dirty="0" err="1" smtClean="0">
                <a:solidFill>
                  <a:srgbClr val="7F7F7F"/>
                </a:solidFill>
                <a:latin typeface="Arial"/>
                <a:cs typeface="Arial"/>
              </a:rPr>
              <a:t>tools</a:t>
            </a:r>
            <a:endParaRPr lang="it-IT" sz="1600" dirty="0">
              <a:solidFill>
                <a:srgbClr val="7F7F7F"/>
              </a:solidFill>
              <a:latin typeface="Arial"/>
              <a:cs typeface="Arial"/>
            </a:endParaRPr>
          </a:p>
        </p:txBody>
      </p:sp>
      <p:cxnSp>
        <p:nvCxnSpPr>
          <p:cNvPr id="15" name="Connettore 1 14"/>
          <p:cNvCxnSpPr/>
          <p:nvPr/>
        </p:nvCxnSpPr>
        <p:spPr>
          <a:xfrm>
            <a:off x="1011438" y="473752"/>
            <a:ext cx="7738632" cy="0"/>
          </a:xfrm>
          <a:prstGeom prst="line">
            <a:avLst/>
          </a:prstGeom>
          <a:ln w="19050" cmpd="sng">
            <a:solidFill>
              <a:schemeClr val="tx1">
                <a:lumMod val="50000"/>
                <a:lumOff val="50000"/>
              </a:schemeClr>
            </a:solidFill>
            <a:prstDash val="solid"/>
          </a:ln>
        </p:spPr>
        <p:style>
          <a:lnRef idx="1">
            <a:schemeClr val="dk1"/>
          </a:lnRef>
          <a:fillRef idx="0">
            <a:schemeClr val="dk1"/>
          </a:fillRef>
          <a:effectRef idx="0">
            <a:schemeClr val="dk1"/>
          </a:effectRef>
          <a:fontRef idx="minor">
            <a:schemeClr val="tx1"/>
          </a:fontRef>
        </p:style>
      </p:cxnSp>
      <p:sp>
        <p:nvSpPr>
          <p:cNvPr id="9" name="Rettangolo arrotondato 8"/>
          <p:cNvSpPr/>
          <p:nvPr/>
        </p:nvSpPr>
        <p:spPr>
          <a:xfrm>
            <a:off x="78644" y="64099"/>
            <a:ext cx="830449" cy="830449"/>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Rettangolo arrotondato 9"/>
          <p:cNvSpPr/>
          <p:nvPr/>
        </p:nvSpPr>
        <p:spPr>
          <a:xfrm>
            <a:off x="426628" y="984830"/>
            <a:ext cx="460155" cy="460155"/>
          </a:xfrm>
          <a:prstGeom prst="roundRect">
            <a:avLst/>
          </a:prstGeom>
          <a:solidFill>
            <a:srgbClr val="0092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Rettangolo arrotondato 10"/>
          <p:cNvSpPr/>
          <p:nvPr/>
        </p:nvSpPr>
        <p:spPr>
          <a:xfrm>
            <a:off x="82309" y="148466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4" name="Immagine 3" descr="LOGHI UFFICIALI.png"/>
          <p:cNvPicPr>
            <a:picLocks noChangeAspect="1"/>
          </p:cNvPicPr>
          <p:nvPr/>
        </p:nvPicPr>
        <p:blipFill>
          <a:blip r:embed="rId2">
            <a:alphaModFix amt="90000"/>
            <a:extLst>
              <a:ext uri="{28A0092B-C50C-407E-A947-70E740481C1C}">
                <a14:useLocalDpi xmlns:a14="http://schemas.microsoft.com/office/drawing/2010/main" xmlns="" val="0"/>
              </a:ext>
            </a:extLst>
          </a:blip>
          <a:stretch>
            <a:fillRect/>
          </a:stretch>
        </p:blipFill>
        <p:spPr>
          <a:xfrm>
            <a:off x="133747" y="131091"/>
            <a:ext cx="734372" cy="734372"/>
          </a:xfrm>
          <a:prstGeom prst="rect">
            <a:avLst/>
          </a:prstGeom>
        </p:spPr>
      </p:pic>
      <p:sp>
        <p:nvSpPr>
          <p:cNvPr id="19" name="CasellaDiTesto 18"/>
          <p:cNvSpPr txBox="1"/>
          <p:nvPr/>
        </p:nvSpPr>
        <p:spPr>
          <a:xfrm rot="16200000">
            <a:off x="-1900172" y="3892466"/>
            <a:ext cx="4653604" cy="707886"/>
          </a:xfrm>
          <a:prstGeom prst="rect">
            <a:avLst/>
          </a:prstGeom>
          <a:noFill/>
          <a:effectLst>
            <a:outerShdw blurRad="50800" dist="38100" dir="2700000" algn="tl" rotWithShape="0">
              <a:prstClr val="black">
                <a:alpha val="40000"/>
              </a:prstClr>
            </a:outerShdw>
          </a:effectLst>
        </p:spPr>
        <p:txBody>
          <a:bodyPr wrap="square" rtlCol="0">
            <a:spAutoFit/>
          </a:bodyPr>
          <a:lstStyle/>
          <a:p>
            <a:r>
              <a:rPr lang="it-IT" sz="4000" b="1" dirty="0" smtClean="0">
                <a:solidFill>
                  <a:srgbClr val="0092CF"/>
                </a:solidFill>
                <a:latin typeface="Arial"/>
                <a:cs typeface="Arial"/>
              </a:rPr>
              <a:t>TBMR-BMT </a:t>
            </a:r>
            <a:r>
              <a:rPr lang="it-IT" sz="4000" b="1" dirty="0" err="1" smtClean="0">
                <a:solidFill>
                  <a:srgbClr val="0092CF"/>
                </a:solidFill>
                <a:latin typeface="Arial"/>
                <a:cs typeface="Arial"/>
              </a:rPr>
              <a:t>series</a:t>
            </a:r>
            <a:endParaRPr lang="it-IT" sz="4000" b="1" dirty="0">
              <a:solidFill>
                <a:srgbClr val="0092CF"/>
              </a:solidFill>
              <a:latin typeface="Arial"/>
              <a:cs typeface="Arial"/>
            </a:endParaRPr>
          </a:p>
        </p:txBody>
      </p:sp>
      <p:pic>
        <p:nvPicPr>
          <p:cNvPr id="17" name="Immagine 1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62089" y="584632"/>
            <a:ext cx="9324020" cy="8780120"/>
          </a:xfrm>
          <a:prstGeom prst="rect">
            <a:avLst/>
          </a:prstGeom>
          <a:ln>
            <a:noFill/>
          </a:ln>
        </p:spPr>
      </p:pic>
      <p:sp>
        <p:nvSpPr>
          <p:cNvPr id="16" name="CasellaDiTesto 15"/>
          <p:cNvSpPr txBox="1"/>
          <p:nvPr/>
        </p:nvSpPr>
        <p:spPr>
          <a:xfrm>
            <a:off x="8732985" y="6504084"/>
            <a:ext cx="350506" cy="246221"/>
          </a:xfrm>
          <a:prstGeom prst="rect">
            <a:avLst/>
          </a:prstGeom>
          <a:noFill/>
        </p:spPr>
        <p:txBody>
          <a:bodyPr wrap="square" rtlCol="0">
            <a:spAutoFit/>
          </a:bodyPr>
          <a:lstStyle/>
          <a:p>
            <a:pPr algn="ctr"/>
            <a:r>
              <a:rPr lang="it-IT" sz="1000" dirty="0" smtClean="0">
                <a:solidFill>
                  <a:schemeClr val="bg1"/>
                </a:solidFill>
                <a:latin typeface="Arial"/>
                <a:cs typeface="Arial"/>
              </a:rPr>
              <a:t>19</a:t>
            </a:r>
            <a:endParaRPr lang="it-IT" sz="1000" dirty="0">
              <a:solidFill>
                <a:schemeClr val="bg1"/>
              </a:solidFill>
              <a:latin typeface="Arial"/>
              <a:cs typeface="Arial"/>
            </a:endParaRPr>
          </a:p>
        </p:txBody>
      </p:sp>
    </p:spTree>
    <p:extLst>
      <p:ext uri="{BB962C8B-B14F-4D97-AF65-F5344CB8AC3E}">
        <p14:creationId xmlns:p14="http://schemas.microsoft.com/office/powerpoint/2010/main" xmlns="" val="818962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26629" y="0"/>
            <a:ext cx="5308059" cy="6858000"/>
          </a:xfrm>
          <a:prstGeom prst="rect">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3" name="Rettangolo arrotondato 22"/>
          <p:cNvSpPr/>
          <p:nvPr/>
        </p:nvSpPr>
        <p:spPr>
          <a:xfrm>
            <a:off x="2879682" y="5002098"/>
            <a:ext cx="762268" cy="762268"/>
          </a:xfrm>
          <a:prstGeom prst="roundRect">
            <a:avLst/>
          </a:prstGeom>
          <a:solidFill>
            <a:schemeClr val="tx1">
              <a:lumMod val="65000"/>
              <a:lumOff val="35000"/>
            </a:schemeClr>
          </a:solidFill>
          <a:ln>
            <a:solidFill>
              <a:srgbClr val="0092C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1" name="Rettangolo arrotondato 30"/>
          <p:cNvSpPr/>
          <p:nvPr/>
        </p:nvSpPr>
        <p:spPr>
          <a:xfrm>
            <a:off x="1756124" y="1916616"/>
            <a:ext cx="762268" cy="762268"/>
          </a:xfrm>
          <a:prstGeom prst="roundRect">
            <a:avLst/>
          </a:prstGeom>
          <a:solidFill>
            <a:srgbClr val="0092D2"/>
          </a:solidFill>
          <a:ln>
            <a:solidFill>
              <a:srgbClr val="0092C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Rettangolo arrotondato 4"/>
          <p:cNvSpPr/>
          <p:nvPr/>
        </p:nvSpPr>
        <p:spPr>
          <a:xfrm>
            <a:off x="8750070" y="6475609"/>
            <a:ext cx="304632" cy="304632"/>
          </a:xfrm>
          <a:prstGeom prst="roundRect">
            <a:avLst/>
          </a:prstGeom>
          <a:solidFill>
            <a:srgbClr val="0092D2"/>
          </a:solidFill>
          <a:ln>
            <a:solidFill>
              <a:srgbClr val="0092C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Rettangolo arrotondato 5"/>
          <p:cNvSpPr/>
          <p:nvPr/>
        </p:nvSpPr>
        <p:spPr>
          <a:xfrm>
            <a:off x="8750070" y="6131293"/>
            <a:ext cx="304632" cy="304632"/>
          </a:xfrm>
          <a:prstGeom prst="round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arrotondato 6"/>
          <p:cNvSpPr/>
          <p:nvPr/>
        </p:nvSpPr>
        <p:spPr>
          <a:xfrm>
            <a:off x="8405750" y="647560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6" name="CasellaDiTesto 15"/>
          <p:cNvSpPr txBox="1"/>
          <p:nvPr/>
        </p:nvSpPr>
        <p:spPr>
          <a:xfrm>
            <a:off x="901017" y="64099"/>
            <a:ext cx="7075324" cy="720197"/>
          </a:xfrm>
          <a:prstGeom prst="rect">
            <a:avLst/>
          </a:prstGeom>
          <a:noFill/>
        </p:spPr>
        <p:txBody>
          <a:bodyPr wrap="square" rtlCol="0">
            <a:spAutoFit/>
          </a:bodyPr>
          <a:lstStyle/>
          <a:p>
            <a:pPr>
              <a:lnSpc>
                <a:spcPct val="120000"/>
              </a:lnSpc>
            </a:pPr>
            <a:r>
              <a:rPr lang="it-IT" b="1" dirty="0" err="1" smtClean="0">
                <a:solidFill>
                  <a:srgbClr val="0092CF"/>
                </a:solidFill>
                <a:latin typeface="Arial"/>
                <a:cs typeface="Arial"/>
              </a:rPr>
              <a:t>Baruffaldi</a:t>
            </a:r>
            <a:r>
              <a:rPr lang="it-IT" b="1" dirty="0" smtClean="0">
                <a:solidFill>
                  <a:srgbClr val="0092CF"/>
                </a:solidFill>
                <a:latin typeface="Arial"/>
                <a:cs typeface="Arial"/>
              </a:rPr>
              <a:t> </a:t>
            </a:r>
            <a:r>
              <a:rPr lang="it-IT" b="1" dirty="0" err="1" smtClean="0">
                <a:solidFill>
                  <a:srgbClr val="0092CF"/>
                </a:solidFill>
                <a:latin typeface="Arial"/>
                <a:cs typeface="Arial"/>
              </a:rPr>
              <a:t>S.p.a</a:t>
            </a:r>
            <a:endParaRPr lang="it-IT" b="1" dirty="0" smtClean="0">
              <a:solidFill>
                <a:srgbClr val="0092CF"/>
              </a:solidFill>
              <a:latin typeface="Arial"/>
              <a:cs typeface="Arial"/>
            </a:endParaRPr>
          </a:p>
          <a:p>
            <a:pPr>
              <a:lnSpc>
                <a:spcPct val="120000"/>
              </a:lnSpc>
            </a:pPr>
            <a:r>
              <a:rPr lang="it-IT" sz="1600" dirty="0" err="1" smtClean="0">
                <a:solidFill>
                  <a:srgbClr val="7F7F7F"/>
                </a:solidFill>
                <a:latin typeface="Arial"/>
                <a:cs typeface="Arial"/>
              </a:rPr>
              <a:t>Products</a:t>
            </a:r>
            <a:endParaRPr lang="it-IT" sz="1600" dirty="0" smtClean="0">
              <a:solidFill>
                <a:srgbClr val="7F7F7F"/>
              </a:solidFill>
              <a:latin typeface="Arial"/>
              <a:cs typeface="Arial"/>
            </a:endParaRPr>
          </a:p>
        </p:txBody>
      </p:sp>
      <p:cxnSp>
        <p:nvCxnSpPr>
          <p:cNvPr id="17" name="Connettore 1 16"/>
          <p:cNvCxnSpPr/>
          <p:nvPr/>
        </p:nvCxnSpPr>
        <p:spPr>
          <a:xfrm>
            <a:off x="1011438" y="473752"/>
            <a:ext cx="7394312" cy="0"/>
          </a:xfrm>
          <a:prstGeom prst="line">
            <a:avLst/>
          </a:prstGeom>
          <a:ln w="19050" cmpd="sng">
            <a:solidFill>
              <a:schemeClr val="tx1">
                <a:lumMod val="50000"/>
                <a:lumOff val="50000"/>
              </a:schemeClr>
            </a:solidFill>
            <a:prstDash val="solid"/>
          </a:ln>
        </p:spPr>
        <p:style>
          <a:lnRef idx="1">
            <a:schemeClr val="dk1"/>
          </a:lnRef>
          <a:fillRef idx="0">
            <a:schemeClr val="dk1"/>
          </a:fillRef>
          <a:effectRef idx="0">
            <a:schemeClr val="dk1"/>
          </a:effectRef>
          <a:fontRef idx="minor">
            <a:schemeClr val="tx1"/>
          </a:fontRef>
        </p:style>
      </p:cxnSp>
      <p:sp>
        <p:nvSpPr>
          <p:cNvPr id="18" name="Rettangolo arrotondato 17"/>
          <p:cNvSpPr/>
          <p:nvPr/>
        </p:nvSpPr>
        <p:spPr>
          <a:xfrm>
            <a:off x="78644" y="64099"/>
            <a:ext cx="830449" cy="830449"/>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9" name="Rettangolo arrotondato 18"/>
          <p:cNvSpPr/>
          <p:nvPr/>
        </p:nvSpPr>
        <p:spPr>
          <a:xfrm>
            <a:off x="426628" y="984830"/>
            <a:ext cx="460155" cy="460155"/>
          </a:xfrm>
          <a:prstGeom prst="roundRect">
            <a:avLst/>
          </a:prstGeom>
          <a:solidFill>
            <a:srgbClr val="0092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0" name="Rettangolo arrotondato 19"/>
          <p:cNvSpPr/>
          <p:nvPr/>
        </p:nvSpPr>
        <p:spPr>
          <a:xfrm>
            <a:off x="82309" y="148466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21" name="Immagine 20" descr="LOGHI UFFICIALI.png"/>
          <p:cNvPicPr>
            <a:picLocks noChangeAspect="1"/>
          </p:cNvPicPr>
          <p:nvPr/>
        </p:nvPicPr>
        <p:blipFill>
          <a:blip r:embed="rId2">
            <a:alphaModFix amt="90000"/>
            <a:extLst>
              <a:ext uri="{28A0092B-C50C-407E-A947-70E740481C1C}">
                <a14:useLocalDpi xmlns:a14="http://schemas.microsoft.com/office/drawing/2010/main" xmlns="" val="0"/>
              </a:ext>
            </a:extLst>
          </a:blip>
          <a:stretch>
            <a:fillRect/>
          </a:stretch>
        </p:blipFill>
        <p:spPr>
          <a:xfrm>
            <a:off x="133747" y="131091"/>
            <a:ext cx="734372" cy="734372"/>
          </a:xfrm>
          <a:prstGeom prst="rect">
            <a:avLst/>
          </a:prstGeom>
        </p:spPr>
      </p:pic>
      <p:sp>
        <p:nvSpPr>
          <p:cNvPr id="24" name="Rettangolo arrotondato 23"/>
          <p:cNvSpPr/>
          <p:nvPr/>
        </p:nvSpPr>
        <p:spPr>
          <a:xfrm>
            <a:off x="2134929" y="2908875"/>
            <a:ext cx="762268" cy="762268"/>
          </a:xfrm>
          <a:prstGeom prst="round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6" name="Rettangolo arrotondato 25"/>
          <p:cNvSpPr/>
          <p:nvPr/>
        </p:nvSpPr>
        <p:spPr>
          <a:xfrm>
            <a:off x="2498548" y="3914497"/>
            <a:ext cx="762268" cy="762268"/>
          </a:xfrm>
          <a:prstGeom prst="round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7" name="CasellaDiTesto 26"/>
          <p:cNvSpPr txBox="1"/>
          <p:nvPr/>
        </p:nvSpPr>
        <p:spPr>
          <a:xfrm>
            <a:off x="2498548" y="2062270"/>
            <a:ext cx="5229153" cy="400110"/>
          </a:xfrm>
          <a:prstGeom prst="rect">
            <a:avLst/>
          </a:prstGeom>
          <a:noFill/>
        </p:spPr>
        <p:txBody>
          <a:bodyPr wrap="square" rtlCol="0">
            <a:spAutoFit/>
          </a:bodyPr>
          <a:lstStyle/>
          <a:p>
            <a:r>
              <a:rPr lang="en-US" sz="2000" b="1" dirty="0" smtClean="0">
                <a:solidFill>
                  <a:schemeClr val="tx1">
                    <a:lumMod val="50000"/>
                    <a:lumOff val="50000"/>
                  </a:schemeClr>
                </a:solidFill>
                <a:effectLst>
                  <a:outerShdw blurRad="38100" dist="38100" dir="2700000" algn="tl">
                    <a:srgbClr val="DDDDDD"/>
                  </a:outerShdw>
                </a:effectLst>
                <a:latin typeface="Arial"/>
                <a:cs typeface="Arial"/>
              </a:rPr>
              <a:t>    Electromechanical and servo turrets</a:t>
            </a:r>
            <a:endParaRPr lang="en-US" sz="2000" b="1" dirty="0">
              <a:solidFill>
                <a:schemeClr val="tx1">
                  <a:lumMod val="50000"/>
                  <a:lumOff val="50000"/>
                </a:schemeClr>
              </a:solidFill>
              <a:effectLst>
                <a:outerShdw blurRad="38100" dist="38100" dir="2700000" algn="tl">
                  <a:srgbClr val="DDDDDD"/>
                </a:outerShdw>
              </a:effectLst>
              <a:latin typeface="Arial"/>
              <a:cs typeface="Arial"/>
            </a:endParaRPr>
          </a:p>
        </p:txBody>
      </p:sp>
      <p:sp>
        <p:nvSpPr>
          <p:cNvPr id="29" name="CasellaDiTesto 28"/>
          <p:cNvSpPr txBox="1"/>
          <p:nvPr/>
        </p:nvSpPr>
        <p:spPr>
          <a:xfrm>
            <a:off x="2879682" y="3077810"/>
            <a:ext cx="5096659" cy="400110"/>
          </a:xfrm>
          <a:prstGeom prst="rect">
            <a:avLst/>
          </a:prstGeom>
          <a:noFill/>
        </p:spPr>
        <p:txBody>
          <a:bodyPr wrap="square" rtlCol="0">
            <a:spAutoFit/>
          </a:bodyPr>
          <a:lstStyle/>
          <a:p>
            <a:r>
              <a:rPr lang="it-IT" sz="2000" b="1" dirty="0" smtClean="0">
                <a:solidFill>
                  <a:schemeClr val="tx1">
                    <a:lumMod val="50000"/>
                    <a:lumOff val="50000"/>
                  </a:schemeClr>
                </a:solidFill>
                <a:effectLst>
                  <a:outerShdw blurRad="38100" dist="38100" dir="2700000" algn="tl">
                    <a:srgbClr val="DDDDDD"/>
                  </a:outerShdw>
                </a:effectLst>
                <a:latin typeface="Arial"/>
                <a:cs typeface="Arial"/>
              </a:rPr>
              <a:t>    </a:t>
            </a:r>
            <a:r>
              <a:rPr lang="it-IT" sz="2000" b="1" dirty="0" err="1" smtClean="0">
                <a:solidFill>
                  <a:schemeClr val="tx1">
                    <a:lumMod val="50000"/>
                    <a:lumOff val="50000"/>
                  </a:schemeClr>
                </a:solidFill>
                <a:effectLst>
                  <a:outerShdw blurRad="38100" dist="38100" dir="2700000" algn="tl">
                    <a:srgbClr val="DDDDDD"/>
                  </a:outerShdw>
                </a:effectLst>
                <a:latin typeface="Arial"/>
                <a:cs typeface="Arial"/>
              </a:rPr>
              <a:t>Two-speed</a:t>
            </a:r>
            <a:r>
              <a:rPr lang="it-IT" sz="2000" b="1" dirty="0" smtClean="0">
                <a:solidFill>
                  <a:schemeClr val="tx1">
                    <a:lumMod val="50000"/>
                    <a:lumOff val="50000"/>
                  </a:schemeClr>
                </a:solidFill>
                <a:effectLst>
                  <a:outerShdw blurRad="38100" dist="38100" dir="2700000" algn="tl">
                    <a:srgbClr val="DDDDDD"/>
                  </a:outerShdw>
                </a:effectLst>
                <a:latin typeface="Arial"/>
                <a:cs typeface="Arial"/>
              </a:rPr>
              <a:t> </a:t>
            </a:r>
            <a:r>
              <a:rPr lang="it-IT" sz="2000" b="1" dirty="0" err="1" smtClean="0">
                <a:solidFill>
                  <a:schemeClr val="tx1">
                    <a:lumMod val="50000"/>
                    <a:lumOff val="50000"/>
                  </a:schemeClr>
                </a:solidFill>
                <a:effectLst>
                  <a:outerShdw blurRad="38100" dist="38100" dir="2700000" algn="tl">
                    <a:srgbClr val="DDDDDD"/>
                  </a:outerShdw>
                </a:effectLst>
                <a:latin typeface="Arial"/>
                <a:cs typeface="Arial"/>
              </a:rPr>
              <a:t>gearboxes</a:t>
            </a:r>
            <a:endParaRPr lang="it-IT" sz="2000" b="1" dirty="0">
              <a:solidFill>
                <a:schemeClr val="tx1">
                  <a:lumMod val="50000"/>
                  <a:lumOff val="50000"/>
                </a:schemeClr>
              </a:solidFill>
              <a:effectLst>
                <a:outerShdw blurRad="38100" dist="38100" dir="2700000" algn="tl">
                  <a:srgbClr val="DDDDDD"/>
                </a:outerShdw>
              </a:effectLst>
              <a:latin typeface="Arial"/>
              <a:cs typeface="Arial"/>
            </a:endParaRPr>
          </a:p>
        </p:txBody>
      </p:sp>
      <p:sp>
        <p:nvSpPr>
          <p:cNvPr id="30" name="CasellaDiTesto 29"/>
          <p:cNvSpPr txBox="1"/>
          <p:nvPr/>
        </p:nvSpPr>
        <p:spPr>
          <a:xfrm>
            <a:off x="3260816" y="4063587"/>
            <a:ext cx="5144934" cy="400110"/>
          </a:xfrm>
          <a:prstGeom prst="rect">
            <a:avLst/>
          </a:prstGeom>
          <a:noFill/>
        </p:spPr>
        <p:txBody>
          <a:bodyPr wrap="square" rtlCol="0">
            <a:spAutoFit/>
          </a:bodyPr>
          <a:lstStyle/>
          <a:p>
            <a:r>
              <a:rPr lang="it-IT" sz="2000" b="1" dirty="0" smtClean="0">
                <a:solidFill>
                  <a:schemeClr val="tx1">
                    <a:lumMod val="50000"/>
                    <a:lumOff val="50000"/>
                  </a:schemeClr>
                </a:solidFill>
                <a:effectLst>
                  <a:outerShdw blurRad="38100" dist="38100" dir="2700000" algn="tl">
                    <a:srgbClr val="DDDDDD"/>
                  </a:outerShdw>
                </a:effectLst>
                <a:latin typeface="Arial"/>
                <a:cs typeface="Arial"/>
              </a:rPr>
              <a:t>    Y and B </a:t>
            </a:r>
            <a:r>
              <a:rPr lang="it-IT" sz="2000" b="1" dirty="0" err="1" smtClean="0">
                <a:solidFill>
                  <a:schemeClr val="tx1">
                    <a:lumMod val="50000"/>
                    <a:lumOff val="50000"/>
                  </a:schemeClr>
                </a:solidFill>
                <a:effectLst>
                  <a:outerShdw blurRad="38100" dist="38100" dir="2700000" algn="tl">
                    <a:srgbClr val="DDDDDD"/>
                  </a:outerShdw>
                </a:effectLst>
                <a:latin typeface="Arial"/>
                <a:cs typeface="Arial"/>
              </a:rPr>
              <a:t>axes</a:t>
            </a:r>
            <a:endParaRPr lang="it-IT" sz="2000" b="1" dirty="0">
              <a:solidFill>
                <a:schemeClr val="tx1">
                  <a:lumMod val="50000"/>
                  <a:lumOff val="50000"/>
                </a:schemeClr>
              </a:solidFill>
              <a:effectLst>
                <a:outerShdw blurRad="38100" dist="38100" dir="2700000" algn="tl">
                  <a:srgbClr val="DDDDDD"/>
                </a:outerShdw>
              </a:effectLst>
              <a:latin typeface="Arial"/>
              <a:cs typeface="Arial"/>
            </a:endParaRPr>
          </a:p>
        </p:txBody>
      </p:sp>
      <p:sp>
        <p:nvSpPr>
          <p:cNvPr id="28" name="CasellaDiTesto 27"/>
          <p:cNvSpPr txBox="1"/>
          <p:nvPr/>
        </p:nvSpPr>
        <p:spPr>
          <a:xfrm>
            <a:off x="3641950" y="5178340"/>
            <a:ext cx="5412752" cy="707886"/>
          </a:xfrm>
          <a:prstGeom prst="rect">
            <a:avLst/>
          </a:prstGeom>
          <a:noFill/>
        </p:spPr>
        <p:txBody>
          <a:bodyPr wrap="square" rtlCol="0">
            <a:spAutoFit/>
          </a:bodyPr>
          <a:lstStyle/>
          <a:p>
            <a:r>
              <a:rPr lang="it-IT" sz="2000" b="1" dirty="0" smtClean="0">
                <a:solidFill>
                  <a:schemeClr val="tx1">
                    <a:lumMod val="50000"/>
                    <a:lumOff val="50000"/>
                  </a:schemeClr>
                </a:solidFill>
                <a:effectLst>
                  <a:outerShdw blurRad="38100" dist="38100" dir="2700000" algn="tl">
                    <a:srgbClr val="DDDDDD"/>
                  </a:outerShdw>
                </a:effectLst>
                <a:latin typeface="Arial"/>
                <a:cs typeface="Arial"/>
              </a:rPr>
              <a:t>    </a:t>
            </a:r>
            <a:r>
              <a:rPr lang="it-IT" sz="2000" b="1" dirty="0" err="1" smtClean="0">
                <a:solidFill>
                  <a:schemeClr val="tx1">
                    <a:lumMod val="50000"/>
                    <a:lumOff val="50000"/>
                  </a:schemeClr>
                </a:solidFill>
                <a:effectLst>
                  <a:outerShdw blurRad="38100" dist="38100" dir="2700000" algn="tl">
                    <a:srgbClr val="DDDDDD"/>
                  </a:outerShdw>
                </a:effectLst>
                <a:latin typeface="Arial"/>
                <a:cs typeface="Arial"/>
              </a:rPr>
              <a:t>Toolholders</a:t>
            </a:r>
            <a:r>
              <a:rPr lang="it-IT" sz="2000" b="1" dirty="0" smtClean="0">
                <a:solidFill>
                  <a:schemeClr val="tx1">
                    <a:lumMod val="50000"/>
                    <a:lumOff val="50000"/>
                  </a:schemeClr>
                </a:solidFill>
                <a:effectLst>
                  <a:outerShdw blurRad="38100" dist="38100" dir="2700000" algn="tl">
                    <a:srgbClr val="DDDDDD"/>
                  </a:outerShdw>
                </a:effectLst>
                <a:latin typeface="Arial"/>
                <a:cs typeface="Arial"/>
              </a:rPr>
              <a:t> </a:t>
            </a:r>
            <a:r>
              <a:rPr lang="it-IT" sz="2000" b="1" dirty="0" err="1" smtClean="0">
                <a:solidFill>
                  <a:schemeClr val="tx1">
                    <a:lumMod val="50000"/>
                    <a:lumOff val="50000"/>
                  </a:schemeClr>
                </a:solidFill>
                <a:effectLst>
                  <a:outerShdw blurRad="38100" dist="38100" dir="2700000" algn="tl">
                    <a:srgbClr val="DDDDDD"/>
                  </a:outerShdw>
                </a:effectLst>
                <a:latin typeface="Arial"/>
                <a:cs typeface="Arial"/>
              </a:rPr>
              <a:t>discs</a:t>
            </a:r>
            <a:r>
              <a:rPr lang="it-IT" sz="2000" b="1" dirty="0" smtClean="0">
                <a:solidFill>
                  <a:schemeClr val="tx1">
                    <a:lumMod val="50000"/>
                    <a:lumOff val="50000"/>
                  </a:schemeClr>
                </a:solidFill>
                <a:effectLst>
                  <a:outerShdw blurRad="38100" dist="38100" dir="2700000" algn="tl">
                    <a:srgbClr val="DDDDDD"/>
                  </a:outerShdw>
                </a:effectLst>
                <a:latin typeface="Arial"/>
                <a:cs typeface="Arial"/>
              </a:rPr>
              <a:t>, </a:t>
            </a:r>
            <a:r>
              <a:rPr lang="it-IT" sz="2000" b="1" dirty="0" err="1" smtClean="0">
                <a:solidFill>
                  <a:schemeClr val="tx1">
                    <a:lumMod val="50000"/>
                    <a:lumOff val="50000"/>
                  </a:schemeClr>
                </a:solidFill>
                <a:effectLst>
                  <a:outerShdw blurRad="38100" dist="38100" dir="2700000" algn="tl">
                    <a:srgbClr val="DDDDDD"/>
                  </a:outerShdw>
                </a:effectLst>
                <a:latin typeface="Arial"/>
                <a:cs typeface="Arial"/>
              </a:rPr>
              <a:t>toolholders</a:t>
            </a:r>
            <a:endParaRPr lang="it-IT" sz="2000" b="1" dirty="0" smtClean="0">
              <a:solidFill>
                <a:schemeClr val="tx1">
                  <a:lumMod val="50000"/>
                  <a:lumOff val="50000"/>
                </a:schemeClr>
              </a:solidFill>
              <a:effectLst>
                <a:outerShdw blurRad="38100" dist="38100" dir="2700000" algn="tl">
                  <a:srgbClr val="DDDDDD"/>
                </a:outerShdw>
              </a:effectLst>
              <a:latin typeface="Arial"/>
              <a:cs typeface="Arial"/>
            </a:endParaRPr>
          </a:p>
          <a:p>
            <a:r>
              <a:rPr lang="it-IT" sz="2000" b="1" dirty="0" smtClean="0">
                <a:solidFill>
                  <a:schemeClr val="tx1">
                    <a:lumMod val="50000"/>
                    <a:lumOff val="50000"/>
                  </a:schemeClr>
                </a:solidFill>
                <a:effectLst>
                  <a:outerShdw blurRad="38100" dist="38100" dir="2700000" algn="tl">
                    <a:srgbClr val="DDDDDD"/>
                  </a:outerShdw>
                </a:effectLst>
                <a:latin typeface="Arial"/>
                <a:cs typeface="Arial"/>
              </a:rPr>
              <a:t>    </a:t>
            </a:r>
            <a:r>
              <a:rPr lang="it-IT" sz="2000" b="1" dirty="0" err="1" smtClean="0">
                <a:solidFill>
                  <a:schemeClr val="tx1">
                    <a:lumMod val="50000"/>
                    <a:lumOff val="50000"/>
                  </a:schemeClr>
                </a:solidFill>
                <a:effectLst>
                  <a:outerShdw blurRad="38100" dist="38100" dir="2700000" algn="tl">
                    <a:srgbClr val="DDDDDD"/>
                  </a:outerShdw>
                </a:effectLst>
                <a:latin typeface="Arial"/>
                <a:cs typeface="Arial"/>
              </a:rPr>
              <a:t>driven</a:t>
            </a:r>
            <a:r>
              <a:rPr lang="it-IT" sz="2000" b="1" dirty="0" smtClean="0">
                <a:solidFill>
                  <a:schemeClr val="tx1">
                    <a:lumMod val="50000"/>
                    <a:lumOff val="50000"/>
                  </a:schemeClr>
                </a:solidFill>
                <a:effectLst>
                  <a:outerShdw blurRad="38100" dist="38100" dir="2700000" algn="tl">
                    <a:srgbClr val="DDDDDD"/>
                  </a:outerShdw>
                </a:effectLst>
                <a:latin typeface="Arial"/>
                <a:cs typeface="Arial"/>
              </a:rPr>
              <a:t> </a:t>
            </a:r>
            <a:r>
              <a:rPr lang="it-IT" sz="2000" b="1" dirty="0" err="1" smtClean="0">
                <a:solidFill>
                  <a:schemeClr val="tx1">
                    <a:lumMod val="50000"/>
                    <a:lumOff val="50000"/>
                  </a:schemeClr>
                </a:solidFill>
                <a:effectLst>
                  <a:outerShdw blurRad="38100" dist="38100" dir="2700000" algn="tl">
                    <a:srgbClr val="DDDDDD"/>
                  </a:outerShdw>
                </a:effectLst>
                <a:latin typeface="Arial"/>
                <a:cs typeface="Arial"/>
              </a:rPr>
              <a:t>tool</a:t>
            </a:r>
            <a:r>
              <a:rPr lang="it-IT" sz="2000" b="1" dirty="0" smtClean="0">
                <a:solidFill>
                  <a:schemeClr val="tx1">
                    <a:lumMod val="50000"/>
                    <a:lumOff val="50000"/>
                  </a:schemeClr>
                </a:solidFill>
                <a:effectLst>
                  <a:outerShdw blurRad="38100" dist="38100" dir="2700000" algn="tl">
                    <a:srgbClr val="DDDDDD"/>
                  </a:outerShdw>
                </a:effectLst>
                <a:latin typeface="Arial"/>
                <a:cs typeface="Arial"/>
              </a:rPr>
              <a:t> and </a:t>
            </a:r>
            <a:r>
              <a:rPr lang="it-IT" sz="2000" b="1" dirty="0" err="1" smtClean="0">
                <a:solidFill>
                  <a:schemeClr val="tx1">
                    <a:lumMod val="50000"/>
                    <a:lumOff val="50000"/>
                  </a:schemeClr>
                </a:solidFill>
                <a:effectLst>
                  <a:outerShdw blurRad="38100" dist="38100" dir="2700000" algn="tl">
                    <a:srgbClr val="DDDDDD"/>
                  </a:outerShdw>
                </a:effectLst>
                <a:latin typeface="Arial"/>
                <a:cs typeface="Arial"/>
              </a:rPr>
              <a:t>rings</a:t>
            </a:r>
            <a:endParaRPr lang="it-IT" sz="2000" b="1" dirty="0">
              <a:solidFill>
                <a:schemeClr val="tx1">
                  <a:lumMod val="50000"/>
                  <a:lumOff val="50000"/>
                </a:schemeClr>
              </a:solidFill>
              <a:effectLst>
                <a:outerShdw blurRad="38100" dist="38100" dir="2700000" algn="tl">
                  <a:srgbClr val="DDDDDD"/>
                </a:outerShdw>
              </a:effectLst>
              <a:latin typeface="Arial"/>
              <a:cs typeface="Arial"/>
            </a:endParaRPr>
          </a:p>
        </p:txBody>
      </p:sp>
      <p:sp>
        <p:nvSpPr>
          <p:cNvPr id="32" name="CasellaDiTesto 31"/>
          <p:cNvSpPr txBox="1"/>
          <p:nvPr/>
        </p:nvSpPr>
        <p:spPr>
          <a:xfrm>
            <a:off x="426630" y="987202"/>
            <a:ext cx="7898446" cy="461665"/>
          </a:xfrm>
          <a:prstGeom prst="rect">
            <a:avLst/>
          </a:prstGeom>
          <a:noFill/>
        </p:spPr>
        <p:txBody>
          <a:bodyPr wrap="square" rtlCol="0">
            <a:spAutoFit/>
          </a:bodyPr>
          <a:lstStyle/>
          <a:p>
            <a:pPr algn="ctr"/>
            <a:r>
              <a:rPr lang="it-IT" sz="2400" b="1" dirty="0" smtClean="0">
                <a:solidFill>
                  <a:schemeClr val="tx1">
                    <a:lumMod val="50000"/>
                    <a:lumOff val="50000"/>
                  </a:schemeClr>
                </a:solidFill>
                <a:effectLst>
                  <a:outerShdw blurRad="38100" dist="38100" dir="2700000" algn="tl">
                    <a:srgbClr val="DDDDDD"/>
                  </a:outerShdw>
                </a:effectLst>
                <a:latin typeface="Arial"/>
                <a:cs typeface="Arial"/>
              </a:rPr>
              <a:t>Machine </a:t>
            </a:r>
            <a:r>
              <a:rPr lang="it-IT" sz="2400" b="1" dirty="0" err="1" smtClean="0">
                <a:solidFill>
                  <a:schemeClr val="tx1">
                    <a:lumMod val="50000"/>
                    <a:lumOff val="50000"/>
                  </a:schemeClr>
                </a:solidFill>
                <a:effectLst>
                  <a:outerShdw blurRad="38100" dist="38100" dir="2700000" algn="tl">
                    <a:srgbClr val="DDDDDD"/>
                  </a:outerShdw>
                </a:effectLst>
                <a:latin typeface="Arial"/>
                <a:cs typeface="Arial"/>
              </a:rPr>
              <a:t>tool</a:t>
            </a:r>
            <a:r>
              <a:rPr lang="it-IT" sz="2400" b="1" dirty="0" smtClean="0">
                <a:solidFill>
                  <a:schemeClr val="tx1">
                    <a:lumMod val="50000"/>
                    <a:lumOff val="50000"/>
                  </a:schemeClr>
                </a:solidFill>
                <a:effectLst>
                  <a:outerShdw blurRad="38100" dist="38100" dir="2700000" algn="tl">
                    <a:srgbClr val="DDDDDD"/>
                  </a:outerShdw>
                </a:effectLst>
                <a:latin typeface="Arial"/>
                <a:cs typeface="Arial"/>
              </a:rPr>
              <a:t> </a:t>
            </a:r>
            <a:r>
              <a:rPr lang="it-IT" sz="2400" b="1" dirty="0" err="1" smtClean="0">
                <a:solidFill>
                  <a:schemeClr val="tx1">
                    <a:lumMod val="50000"/>
                    <a:lumOff val="50000"/>
                  </a:schemeClr>
                </a:solidFill>
                <a:effectLst>
                  <a:outerShdw blurRad="38100" dist="38100" dir="2700000" algn="tl">
                    <a:srgbClr val="DDDDDD"/>
                  </a:outerShdw>
                </a:effectLst>
                <a:latin typeface="Arial"/>
                <a:cs typeface="Arial"/>
              </a:rPr>
              <a:t>components</a:t>
            </a:r>
            <a:r>
              <a:rPr lang="it-IT" sz="2400" b="1" dirty="0" smtClean="0">
                <a:solidFill>
                  <a:schemeClr val="tx1">
                    <a:lumMod val="50000"/>
                    <a:lumOff val="50000"/>
                  </a:schemeClr>
                </a:solidFill>
                <a:effectLst>
                  <a:outerShdw blurRad="38100" dist="38100" dir="2700000" algn="tl">
                    <a:srgbClr val="DDDDDD"/>
                  </a:outerShdw>
                </a:effectLst>
                <a:latin typeface="Arial"/>
                <a:cs typeface="Arial"/>
              </a:rPr>
              <a:t> </a:t>
            </a:r>
            <a:r>
              <a:rPr lang="it-IT" sz="2400" b="1" dirty="0" err="1" smtClean="0">
                <a:solidFill>
                  <a:schemeClr val="tx1">
                    <a:lumMod val="50000"/>
                    <a:lumOff val="50000"/>
                  </a:schemeClr>
                </a:solidFill>
                <a:effectLst>
                  <a:outerShdw blurRad="38100" dist="38100" dir="2700000" algn="tl">
                    <a:srgbClr val="DDDDDD"/>
                  </a:outerShdw>
                </a:effectLst>
                <a:latin typeface="Arial"/>
                <a:cs typeface="Arial"/>
              </a:rPr>
              <a:t>division</a:t>
            </a:r>
            <a:endParaRPr lang="it-IT" sz="2400" b="1" dirty="0">
              <a:solidFill>
                <a:schemeClr val="tx1">
                  <a:lumMod val="50000"/>
                  <a:lumOff val="50000"/>
                </a:schemeClr>
              </a:solidFill>
              <a:effectLst>
                <a:outerShdw blurRad="38100" dist="38100" dir="2700000" algn="tl">
                  <a:srgbClr val="DDDDDD"/>
                </a:outerShdw>
              </a:effectLst>
              <a:latin typeface="Arial"/>
              <a:cs typeface="Arial"/>
            </a:endParaRPr>
          </a:p>
        </p:txBody>
      </p:sp>
      <p:sp>
        <p:nvSpPr>
          <p:cNvPr id="22" name="CasellaDiTesto 21"/>
          <p:cNvSpPr txBox="1"/>
          <p:nvPr/>
        </p:nvSpPr>
        <p:spPr>
          <a:xfrm>
            <a:off x="8732985" y="6504084"/>
            <a:ext cx="350506" cy="246221"/>
          </a:xfrm>
          <a:prstGeom prst="rect">
            <a:avLst/>
          </a:prstGeom>
          <a:noFill/>
        </p:spPr>
        <p:txBody>
          <a:bodyPr wrap="square" rtlCol="0">
            <a:spAutoFit/>
          </a:bodyPr>
          <a:lstStyle/>
          <a:p>
            <a:pPr algn="ctr"/>
            <a:r>
              <a:rPr lang="it-IT" sz="1000" dirty="0" smtClean="0">
                <a:solidFill>
                  <a:schemeClr val="bg1"/>
                </a:solidFill>
                <a:latin typeface="Arial"/>
                <a:cs typeface="Arial"/>
              </a:rPr>
              <a:t>2</a:t>
            </a:r>
          </a:p>
        </p:txBody>
      </p:sp>
    </p:spTree>
    <p:extLst>
      <p:ext uri="{BB962C8B-B14F-4D97-AF65-F5344CB8AC3E}">
        <p14:creationId xmlns:p14="http://schemas.microsoft.com/office/powerpoint/2010/main" xmlns="" val="24763128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426630" y="0"/>
            <a:ext cx="697892" cy="6858000"/>
          </a:xfrm>
          <a:prstGeom prst="rect">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Rettangolo arrotondato 4"/>
          <p:cNvSpPr/>
          <p:nvPr/>
        </p:nvSpPr>
        <p:spPr>
          <a:xfrm>
            <a:off x="8750070" y="6475609"/>
            <a:ext cx="304632" cy="304632"/>
          </a:xfrm>
          <a:prstGeom prst="roundRect">
            <a:avLst/>
          </a:prstGeom>
          <a:solidFill>
            <a:srgbClr val="0092D2"/>
          </a:solidFill>
          <a:ln>
            <a:solidFill>
              <a:srgbClr val="0092C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Rettangolo arrotondato 5"/>
          <p:cNvSpPr/>
          <p:nvPr/>
        </p:nvSpPr>
        <p:spPr>
          <a:xfrm>
            <a:off x="8750070" y="6131293"/>
            <a:ext cx="304632" cy="304632"/>
          </a:xfrm>
          <a:prstGeom prst="round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arrotondato 6"/>
          <p:cNvSpPr/>
          <p:nvPr/>
        </p:nvSpPr>
        <p:spPr>
          <a:xfrm>
            <a:off x="8405750" y="647560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CasellaDiTesto 13"/>
          <p:cNvSpPr txBox="1"/>
          <p:nvPr/>
        </p:nvSpPr>
        <p:spPr>
          <a:xfrm>
            <a:off x="901016" y="91809"/>
            <a:ext cx="8182475" cy="711990"/>
          </a:xfrm>
          <a:prstGeom prst="rect">
            <a:avLst/>
          </a:prstGeom>
          <a:noFill/>
        </p:spPr>
        <p:txBody>
          <a:bodyPr wrap="square" rtlCol="0">
            <a:spAutoFit/>
          </a:bodyPr>
          <a:lstStyle/>
          <a:p>
            <a:pPr>
              <a:lnSpc>
                <a:spcPct val="120000"/>
              </a:lnSpc>
            </a:pPr>
            <a:r>
              <a:rPr lang="it-IT" sz="1700" b="1" dirty="0" err="1" smtClean="0">
                <a:solidFill>
                  <a:srgbClr val="0092CF"/>
                </a:solidFill>
                <a:latin typeface="Arial"/>
                <a:cs typeface="Arial"/>
              </a:rPr>
              <a:t>Radial</a:t>
            </a:r>
            <a:r>
              <a:rPr lang="it-IT" sz="1700" b="1" dirty="0" smtClean="0">
                <a:solidFill>
                  <a:srgbClr val="0092CF"/>
                </a:solidFill>
                <a:latin typeface="Arial"/>
                <a:cs typeface="Arial"/>
              </a:rPr>
              <a:t> </a:t>
            </a:r>
            <a:r>
              <a:rPr lang="it-IT" sz="1700" b="1" dirty="0" err="1">
                <a:solidFill>
                  <a:srgbClr val="0092CF"/>
                </a:solidFill>
                <a:latin typeface="Arial"/>
                <a:cs typeface="Arial"/>
              </a:rPr>
              <a:t>driven</a:t>
            </a:r>
            <a:r>
              <a:rPr lang="it-IT" sz="1700" b="1" dirty="0">
                <a:solidFill>
                  <a:srgbClr val="0092CF"/>
                </a:solidFill>
                <a:latin typeface="Arial"/>
                <a:cs typeface="Arial"/>
              </a:rPr>
              <a:t> </a:t>
            </a:r>
            <a:r>
              <a:rPr lang="it-IT" sz="1700" b="1" dirty="0" err="1" smtClean="0">
                <a:solidFill>
                  <a:srgbClr val="0092CF"/>
                </a:solidFill>
                <a:latin typeface="Arial"/>
                <a:cs typeface="Arial"/>
              </a:rPr>
              <a:t>tools</a:t>
            </a:r>
            <a:r>
              <a:rPr lang="it-IT" sz="1700" b="1" dirty="0" smtClean="0">
                <a:solidFill>
                  <a:srgbClr val="0092CF"/>
                </a:solidFill>
                <a:latin typeface="Arial"/>
                <a:cs typeface="Arial"/>
              </a:rPr>
              <a:t> </a:t>
            </a:r>
            <a:r>
              <a:rPr lang="it-IT" sz="1700" b="1" dirty="0" err="1">
                <a:solidFill>
                  <a:srgbClr val="0092CF"/>
                </a:solidFill>
                <a:latin typeface="Arial"/>
                <a:cs typeface="Arial"/>
              </a:rPr>
              <a:t>turrets</a:t>
            </a:r>
            <a:r>
              <a:rPr lang="it-IT" sz="1700" b="1" dirty="0">
                <a:solidFill>
                  <a:srgbClr val="0092CF"/>
                </a:solidFill>
                <a:latin typeface="Arial"/>
                <a:cs typeface="Arial"/>
              </a:rPr>
              <a:t> for </a:t>
            </a:r>
            <a:r>
              <a:rPr lang="it-IT" sz="1700" b="1" dirty="0" err="1">
                <a:solidFill>
                  <a:srgbClr val="0092CF"/>
                </a:solidFill>
                <a:latin typeface="Arial"/>
                <a:cs typeface="Arial"/>
              </a:rPr>
              <a:t>tool-holders</a:t>
            </a:r>
            <a:r>
              <a:rPr lang="it-IT" sz="1700" b="1" dirty="0">
                <a:solidFill>
                  <a:srgbClr val="0092CF"/>
                </a:solidFill>
                <a:latin typeface="Arial"/>
                <a:cs typeface="Arial"/>
              </a:rPr>
              <a:t> </a:t>
            </a:r>
            <a:r>
              <a:rPr lang="it-IT" sz="1700" b="1" dirty="0" err="1" smtClean="0">
                <a:solidFill>
                  <a:srgbClr val="0092CF"/>
                </a:solidFill>
                <a:latin typeface="Arial"/>
                <a:cs typeface="Arial"/>
              </a:rPr>
              <a:t>series</a:t>
            </a:r>
            <a:r>
              <a:rPr lang="it-IT" sz="1700" b="1" dirty="0" smtClean="0">
                <a:solidFill>
                  <a:srgbClr val="0092CF"/>
                </a:solidFill>
                <a:latin typeface="Arial"/>
                <a:cs typeface="Arial"/>
              </a:rPr>
              <a:t> BMT</a:t>
            </a:r>
            <a:endParaRPr lang="it-IT" sz="1700" b="1" dirty="0">
              <a:solidFill>
                <a:srgbClr val="0092CF"/>
              </a:solidFill>
              <a:latin typeface="Arial"/>
              <a:cs typeface="Arial"/>
            </a:endParaRPr>
          </a:p>
          <a:p>
            <a:pPr>
              <a:lnSpc>
                <a:spcPct val="120000"/>
              </a:lnSpc>
            </a:pPr>
            <a:r>
              <a:rPr lang="it-IT" sz="1600" dirty="0" smtClean="0">
                <a:solidFill>
                  <a:srgbClr val="7F7F7F"/>
                </a:solidFill>
                <a:latin typeface="Arial"/>
                <a:cs typeface="Arial"/>
              </a:rPr>
              <a:t>Technical </a:t>
            </a:r>
            <a:r>
              <a:rPr lang="it-IT" sz="1600" dirty="0" err="1" smtClean="0">
                <a:solidFill>
                  <a:srgbClr val="7F7F7F"/>
                </a:solidFill>
                <a:latin typeface="Arial"/>
                <a:cs typeface="Arial"/>
              </a:rPr>
              <a:t>section</a:t>
            </a:r>
            <a:endParaRPr lang="it-IT" sz="1600" dirty="0">
              <a:solidFill>
                <a:srgbClr val="7F7F7F"/>
              </a:solidFill>
              <a:latin typeface="Arial"/>
              <a:cs typeface="Arial"/>
            </a:endParaRPr>
          </a:p>
        </p:txBody>
      </p:sp>
      <p:cxnSp>
        <p:nvCxnSpPr>
          <p:cNvPr id="15" name="Connettore 1 14"/>
          <p:cNvCxnSpPr/>
          <p:nvPr/>
        </p:nvCxnSpPr>
        <p:spPr>
          <a:xfrm>
            <a:off x="1011438" y="473752"/>
            <a:ext cx="7738632" cy="0"/>
          </a:xfrm>
          <a:prstGeom prst="line">
            <a:avLst/>
          </a:prstGeom>
          <a:ln w="19050" cmpd="sng">
            <a:solidFill>
              <a:schemeClr val="tx1">
                <a:lumMod val="50000"/>
                <a:lumOff val="50000"/>
              </a:schemeClr>
            </a:solidFill>
            <a:prstDash val="solid"/>
          </a:ln>
        </p:spPr>
        <p:style>
          <a:lnRef idx="1">
            <a:schemeClr val="dk1"/>
          </a:lnRef>
          <a:fillRef idx="0">
            <a:schemeClr val="dk1"/>
          </a:fillRef>
          <a:effectRef idx="0">
            <a:schemeClr val="dk1"/>
          </a:effectRef>
          <a:fontRef idx="minor">
            <a:schemeClr val="tx1"/>
          </a:fontRef>
        </p:style>
      </p:cxnSp>
      <p:sp>
        <p:nvSpPr>
          <p:cNvPr id="9" name="Rettangolo arrotondato 8"/>
          <p:cNvSpPr/>
          <p:nvPr/>
        </p:nvSpPr>
        <p:spPr>
          <a:xfrm>
            <a:off x="78644" y="64099"/>
            <a:ext cx="830449" cy="830449"/>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Rettangolo arrotondato 9"/>
          <p:cNvSpPr/>
          <p:nvPr/>
        </p:nvSpPr>
        <p:spPr>
          <a:xfrm>
            <a:off x="426628" y="984830"/>
            <a:ext cx="460155" cy="460155"/>
          </a:xfrm>
          <a:prstGeom prst="roundRect">
            <a:avLst/>
          </a:prstGeom>
          <a:solidFill>
            <a:srgbClr val="0092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Rettangolo arrotondato 10"/>
          <p:cNvSpPr/>
          <p:nvPr/>
        </p:nvSpPr>
        <p:spPr>
          <a:xfrm>
            <a:off x="82309" y="148466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4" name="Immagine 3" descr="LOGHI UFFICIALI.png"/>
          <p:cNvPicPr>
            <a:picLocks noChangeAspect="1"/>
          </p:cNvPicPr>
          <p:nvPr/>
        </p:nvPicPr>
        <p:blipFill>
          <a:blip r:embed="rId2">
            <a:alphaModFix amt="90000"/>
            <a:extLst>
              <a:ext uri="{28A0092B-C50C-407E-A947-70E740481C1C}">
                <a14:useLocalDpi xmlns:a14="http://schemas.microsoft.com/office/drawing/2010/main" xmlns="" val="0"/>
              </a:ext>
            </a:extLst>
          </a:blip>
          <a:stretch>
            <a:fillRect/>
          </a:stretch>
        </p:blipFill>
        <p:spPr>
          <a:xfrm>
            <a:off x="133747" y="131091"/>
            <a:ext cx="734372" cy="734372"/>
          </a:xfrm>
          <a:prstGeom prst="rect">
            <a:avLst/>
          </a:prstGeom>
        </p:spPr>
      </p:pic>
      <p:sp>
        <p:nvSpPr>
          <p:cNvPr id="19" name="CasellaDiTesto 18"/>
          <p:cNvSpPr txBox="1"/>
          <p:nvPr/>
        </p:nvSpPr>
        <p:spPr>
          <a:xfrm rot="16200000">
            <a:off x="-1900172" y="3892466"/>
            <a:ext cx="4653604" cy="707886"/>
          </a:xfrm>
          <a:prstGeom prst="rect">
            <a:avLst/>
          </a:prstGeom>
          <a:noFill/>
          <a:effectLst>
            <a:outerShdw blurRad="50800" dist="38100" dir="2700000" algn="tl" rotWithShape="0">
              <a:prstClr val="black">
                <a:alpha val="40000"/>
              </a:prstClr>
            </a:outerShdw>
          </a:effectLst>
        </p:spPr>
        <p:txBody>
          <a:bodyPr wrap="square" rtlCol="0">
            <a:spAutoFit/>
          </a:bodyPr>
          <a:lstStyle/>
          <a:p>
            <a:r>
              <a:rPr lang="it-IT" sz="4000" b="1" dirty="0" smtClean="0">
                <a:solidFill>
                  <a:srgbClr val="0092CF"/>
                </a:solidFill>
                <a:latin typeface="Arial"/>
                <a:cs typeface="Arial"/>
              </a:rPr>
              <a:t>TBMR-BMT </a:t>
            </a:r>
            <a:r>
              <a:rPr lang="it-IT" sz="4000" b="1" dirty="0" err="1" smtClean="0">
                <a:solidFill>
                  <a:srgbClr val="0092CF"/>
                </a:solidFill>
                <a:latin typeface="Arial"/>
                <a:cs typeface="Arial"/>
              </a:rPr>
              <a:t>series</a:t>
            </a:r>
            <a:endParaRPr lang="it-IT" sz="4000" b="1" dirty="0">
              <a:solidFill>
                <a:srgbClr val="0092CF"/>
              </a:solidFill>
              <a:latin typeface="Arial"/>
              <a:cs typeface="Arial"/>
            </a:endParaRPr>
          </a:p>
        </p:txBody>
      </p:sp>
      <p:pic>
        <p:nvPicPr>
          <p:cNvPr id="8" name="Immagine 7" descr="TBMR200BMT.pdf"/>
          <p:cNvPicPr>
            <a:picLocks noChangeAspect="1"/>
          </p:cNvPicPr>
          <p:nvPr/>
        </p:nvPicPr>
        <p:blipFill rotWithShape="1">
          <a:blip r:embed="rId3">
            <a:extLst>
              <a:ext uri="{28A0092B-C50C-407E-A947-70E740481C1C}">
                <a14:useLocalDpi xmlns:a14="http://schemas.microsoft.com/office/drawing/2010/main" xmlns="" val="0"/>
              </a:ext>
            </a:extLst>
          </a:blip>
          <a:srcRect l="7777" t="2799" r="-7777" b="449"/>
          <a:stretch/>
        </p:blipFill>
        <p:spPr>
          <a:xfrm>
            <a:off x="1116000" y="684000"/>
            <a:ext cx="9384320" cy="6413939"/>
          </a:xfrm>
          <a:prstGeom prst="rect">
            <a:avLst/>
          </a:prstGeom>
        </p:spPr>
      </p:pic>
      <p:sp>
        <p:nvSpPr>
          <p:cNvPr id="17" name="CasellaDiTesto 16"/>
          <p:cNvSpPr txBox="1"/>
          <p:nvPr/>
        </p:nvSpPr>
        <p:spPr>
          <a:xfrm>
            <a:off x="8732985" y="6504084"/>
            <a:ext cx="350506" cy="246221"/>
          </a:xfrm>
          <a:prstGeom prst="rect">
            <a:avLst/>
          </a:prstGeom>
          <a:noFill/>
        </p:spPr>
        <p:txBody>
          <a:bodyPr wrap="square" rtlCol="0">
            <a:spAutoFit/>
          </a:bodyPr>
          <a:lstStyle/>
          <a:p>
            <a:pPr algn="ctr"/>
            <a:r>
              <a:rPr lang="it-IT" sz="1000" dirty="0" smtClean="0">
                <a:solidFill>
                  <a:schemeClr val="bg1"/>
                </a:solidFill>
                <a:latin typeface="Arial"/>
                <a:cs typeface="Arial"/>
              </a:rPr>
              <a:t>20</a:t>
            </a:r>
            <a:endParaRPr lang="it-IT" sz="1000" dirty="0">
              <a:solidFill>
                <a:schemeClr val="bg1"/>
              </a:solidFill>
              <a:latin typeface="Arial"/>
              <a:cs typeface="Arial"/>
            </a:endParaRPr>
          </a:p>
        </p:txBody>
      </p:sp>
    </p:spTree>
    <p:extLst>
      <p:ext uri="{BB962C8B-B14F-4D97-AF65-F5344CB8AC3E}">
        <p14:creationId xmlns:p14="http://schemas.microsoft.com/office/powerpoint/2010/main" xmlns="" val="27915489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426630" y="0"/>
            <a:ext cx="697892" cy="6858000"/>
          </a:xfrm>
          <a:prstGeom prst="rect">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Rettangolo arrotondato 4"/>
          <p:cNvSpPr/>
          <p:nvPr/>
        </p:nvSpPr>
        <p:spPr>
          <a:xfrm>
            <a:off x="8750070" y="6475609"/>
            <a:ext cx="304632" cy="304632"/>
          </a:xfrm>
          <a:prstGeom prst="roundRect">
            <a:avLst/>
          </a:prstGeom>
          <a:solidFill>
            <a:srgbClr val="0092D2"/>
          </a:solidFill>
          <a:ln>
            <a:solidFill>
              <a:srgbClr val="0092C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Rettangolo arrotondato 5"/>
          <p:cNvSpPr/>
          <p:nvPr/>
        </p:nvSpPr>
        <p:spPr>
          <a:xfrm>
            <a:off x="8750070" y="6131293"/>
            <a:ext cx="304632" cy="304632"/>
          </a:xfrm>
          <a:prstGeom prst="round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arrotondato 6"/>
          <p:cNvSpPr/>
          <p:nvPr/>
        </p:nvSpPr>
        <p:spPr>
          <a:xfrm>
            <a:off x="8405750" y="647560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CasellaDiTesto 13"/>
          <p:cNvSpPr txBox="1"/>
          <p:nvPr/>
        </p:nvSpPr>
        <p:spPr>
          <a:xfrm>
            <a:off x="901016" y="91809"/>
            <a:ext cx="8182475" cy="711990"/>
          </a:xfrm>
          <a:prstGeom prst="rect">
            <a:avLst/>
          </a:prstGeom>
          <a:noFill/>
        </p:spPr>
        <p:txBody>
          <a:bodyPr wrap="square" rtlCol="0">
            <a:spAutoFit/>
          </a:bodyPr>
          <a:lstStyle/>
          <a:p>
            <a:pPr>
              <a:lnSpc>
                <a:spcPct val="120000"/>
              </a:lnSpc>
            </a:pPr>
            <a:r>
              <a:rPr lang="it-IT" sz="1700" b="1" dirty="0" err="1" smtClean="0">
                <a:solidFill>
                  <a:srgbClr val="0092CF"/>
                </a:solidFill>
                <a:latin typeface="Arial"/>
                <a:cs typeface="Arial"/>
              </a:rPr>
              <a:t>Radial</a:t>
            </a:r>
            <a:r>
              <a:rPr lang="it-IT" sz="1700" b="1" dirty="0" smtClean="0">
                <a:solidFill>
                  <a:srgbClr val="0092CF"/>
                </a:solidFill>
                <a:latin typeface="Arial"/>
                <a:cs typeface="Arial"/>
              </a:rPr>
              <a:t> </a:t>
            </a:r>
            <a:r>
              <a:rPr lang="it-IT" sz="1700" b="1" dirty="0" err="1">
                <a:solidFill>
                  <a:srgbClr val="0092CF"/>
                </a:solidFill>
                <a:latin typeface="Arial"/>
                <a:cs typeface="Arial"/>
              </a:rPr>
              <a:t>driven</a:t>
            </a:r>
            <a:r>
              <a:rPr lang="it-IT" sz="1700" b="1" dirty="0">
                <a:solidFill>
                  <a:srgbClr val="0092CF"/>
                </a:solidFill>
                <a:latin typeface="Arial"/>
                <a:cs typeface="Arial"/>
              </a:rPr>
              <a:t> </a:t>
            </a:r>
            <a:r>
              <a:rPr lang="it-IT" sz="1700" b="1" dirty="0" err="1" smtClean="0">
                <a:solidFill>
                  <a:srgbClr val="0092CF"/>
                </a:solidFill>
                <a:latin typeface="Arial"/>
                <a:cs typeface="Arial"/>
              </a:rPr>
              <a:t>tools</a:t>
            </a:r>
            <a:r>
              <a:rPr lang="it-IT" sz="1700" b="1" dirty="0" smtClean="0">
                <a:solidFill>
                  <a:srgbClr val="0092CF"/>
                </a:solidFill>
                <a:latin typeface="Arial"/>
                <a:cs typeface="Arial"/>
              </a:rPr>
              <a:t> </a:t>
            </a:r>
            <a:r>
              <a:rPr lang="it-IT" sz="1700" b="1" dirty="0" err="1">
                <a:solidFill>
                  <a:srgbClr val="0092CF"/>
                </a:solidFill>
                <a:latin typeface="Arial"/>
                <a:cs typeface="Arial"/>
              </a:rPr>
              <a:t>turrets</a:t>
            </a:r>
            <a:r>
              <a:rPr lang="it-IT" sz="1700" b="1" dirty="0">
                <a:solidFill>
                  <a:srgbClr val="0092CF"/>
                </a:solidFill>
                <a:latin typeface="Arial"/>
                <a:cs typeface="Arial"/>
              </a:rPr>
              <a:t> for </a:t>
            </a:r>
            <a:r>
              <a:rPr lang="it-IT" sz="1700" b="1" dirty="0" err="1">
                <a:solidFill>
                  <a:srgbClr val="0092CF"/>
                </a:solidFill>
                <a:latin typeface="Arial"/>
                <a:cs typeface="Arial"/>
              </a:rPr>
              <a:t>tool-holders</a:t>
            </a:r>
            <a:r>
              <a:rPr lang="it-IT" sz="1700" b="1" dirty="0">
                <a:solidFill>
                  <a:srgbClr val="0092CF"/>
                </a:solidFill>
                <a:latin typeface="Arial"/>
                <a:cs typeface="Arial"/>
              </a:rPr>
              <a:t> </a:t>
            </a:r>
            <a:r>
              <a:rPr lang="it-IT" sz="1700" b="1" dirty="0" err="1" smtClean="0">
                <a:solidFill>
                  <a:srgbClr val="0092CF"/>
                </a:solidFill>
                <a:latin typeface="Arial"/>
                <a:cs typeface="Arial"/>
              </a:rPr>
              <a:t>series</a:t>
            </a:r>
            <a:r>
              <a:rPr lang="it-IT" sz="1700" b="1" dirty="0" smtClean="0">
                <a:solidFill>
                  <a:srgbClr val="0092CF"/>
                </a:solidFill>
                <a:latin typeface="Arial"/>
                <a:cs typeface="Arial"/>
              </a:rPr>
              <a:t> BMT</a:t>
            </a:r>
            <a:endParaRPr lang="it-IT" sz="1700" b="1" dirty="0">
              <a:solidFill>
                <a:srgbClr val="0092CF"/>
              </a:solidFill>
              <a:latin typeface="Arial"/>
              <a:cs typeface="Arial"/>
            </a:endParaRPr>
          </a:p>
          <a:p>
            <a:pPr>
              <a:lnSpc>
                <a:spcPct val="120000"/>
              </a:lnSpc>
            </a:pPr>
            <a:r>
              <a:rPr lang="it-IT" sz="1600" dirty="0" smtClean="0">
                <a:solidFill>
                  <a:srgbClr val="7F7F7F"/>
                </a:solidFill>
                <a:latin typeface="Arial"/>
                <a:cs typeface="Arial"/>
              </a:rPr>
              <a:t>3D </a:t>
            </a:r>
            <a:r>
              <a:rPr lang="it-IT" sz="1600" dirty="0" err="1" smtClean="0">
                <a:solidFill>
                  <a:srgbClr val="7F7F7F"/>
                </a:solidFill>
                <a:latin typeface="Arial"/>
                <a:cs typeface="Arial"/>
              </a:rPr>
              <a:t>view</a:t>
            </a:r>
            <a:endParaRPr lang="it-IT" sz="1600" dirty="0">
              <a:solidFill>
                <a:srgbClr val="7F7F7F"/>
              </a:solidFill>
              <a:latin typeface="Arial"/>
              <a:cs typeface="Arial"/>
            </a:endParaRPr>
          </a:p>
        </p:txBody>
      </p:sp>
      <p:cxnSp>
        <p:nvCxnSpPr>
          <p:cNvPr id="15" name="Connettore 1 14"/>
          <p:cNvCxnSpPr/>
          <p:nvPr/>
        </p:nvCxnSpPr>
        <p:spPr>
          <a:xfrm>
            <a:off x="1011438" y="473752"/>
            <a:ext cx="7738632" cy="0"/>
          </a:xfrm>
          <a:prstGeom prst="line">
            <a:avLst/>
          </a:prstGeom>
          <a:ln w="19050" cmpd="sng">
            <a:solidFill>
              <a:schemeClr val="tx1">
                <a:lumMod val="50000"/>
                <a:lumOff val="50000"/>
              </a:schemeClr>
            </a:solidFill>
            <a:prstDash val="solid"/>
          </a:ln>
        </p:spPr>
        <p:style>
          <a:lnRef idx="1">
            <a:schemeClr val="dk1"/>
          </a:lnRef>
          <a:fillRef idx="0">
            <a:schemeClr val="dk1"/>
          </a:fillRef>
          <a:effectRef idx="0">
            <a:schemeClr val="dk1"/>
          </a:effectRef>
          <a:fontRef idx="minor">
            <a:schemeClr val="tx1"/>
          </a:fontRef>
        </p:style>
      </p:cxnSp>
      <p:sp>
        <p:nvSpPr>
          <p:cNvPr id="9" name="Rettangolo arrotondato 8"/>
          <p:cNvSpPr/>
          <p:nvPr/>
        </p:nvSpPr>
        <p:spPr>
          <a:xfrm>
            <a:off x="78644" y="64099"/>
            <a:ext cx="830449" cy="830449"/>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Rettangolo arrotondato 9"/>
          <p:cNvSpPr/>
          <p:nvPr/>
        </p:nvSpPr>
        <p:spPr>
          <a:xfrm>
            <a:off x="426628" y="984830"/>
            <a:ext cx="460155" cy="460155"/>
          </a:xfrm>
          <a:prstGeom prst="roundRect">
            <a:avLst/>
          </a:prstGeom>
          <a:solidFill>
            <a:srgbClr val="0092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Rettangolo arrotondato 10"/>
          <p:cNvSpPr/>
          <p:nvPr/>
        </p:nvSpPr>
        <p:spPr>
          <a:xfrm>
            <a:off x="82309" y="148466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4" name="Immagine 3" descr="LOGHI UFFICIALI.png"/>
          <p:cNvPicPr>
            <a:picLocks noChangeAspect="1"/>
          </p:cNvPicPr>
          <p:nvPr/>
        </p:nvPicPr>
        <p:blipFill>
          <a:blip r:embed="rId2">
            <a:alphaModFix amt="90000"/>
            <a:extLst>
              <a:ext uri="{28A0092B-C50C-407E-A947-70E740481C1C}">
                <a14:useLocalDpi xmlns:a14="http://schemas.microsoft.com/office/drawing/2010/main" xmlns="" val="0"/>
              </a:ext>
            </a:extLst>
          </a:blip>
          <a:stretch>
            <a:fillRect/>
          </a:stretch>
        </p:blipFill>
        <p:spPr>
          <a:xfrm>
            <a:off x="133747" y="131091"/>
            <a:ext cx="734372" cy="734372"/>
          </a:xfrm>
          <a:prstGeom prst="rect">
            <a:avLst/>
          </a:prstGeom>
        </p:spPr>
      </p:pic>
      <p:sp>
        <p:nvSpPr>
          <p:cNvPr id="19" name="CasellaDiTesto 18"/>
          <p:cNvSpPr txBox="1"/>
          <p:nvPr/>
        </p:nvSpPr>
        <p:spPr>
          <a:xfrm rot="16200000">
            <a:off x="-1900172" y="3892466"/>
            <a:ext cx="4653604" cy="707886"/>
          </a:xfrm>
          <a:prstGeom prst="rect">
            <a:avLst/>
          </a:prstGeom>
          <a:noFill/>
          <a:effectLst>
            <a:outerShdw blurRad="50800" dist="38100" dir="2700000" algn="tl" rotWithShape="0">
              <a:prstClr val="black">
                <a:alpha val="40000"/>
              </a:prstClr>
            </a:outerShdw>
          </a:effectLst>
        </p:spPr>
        <p:txBody>
          <a:bodyPr wrap="square" rtlCol="0">
            <a:spAutoFit/>
          </a:bodyPr>
          <a:lstStyle/>
          <a:p>
            <a:r>
              <a:rPr lang="it-IT" sz="4000" b="1" dirty="0" smtClean="0">
                <a:solidFill>
                  <a:srgbClr val="0092CF"/>
                </a:solidFill>
                <a:latin typeface="Arial"/>
                <a:cs typeface="Arial"/>
              </a:rPr>
              <a:t>TBMR-BMT </a:t>
            </a:r>
            <a:r>
              <a:rPr lang="it-IT" sz="4000" b="1" dirty="0" err="1" smtClean="0">
                <a:solidFill>
                  <a:srgbClr val="0092CF"/>
                </a:solidFill>
                <a:latin typeface="Arial"/>
                <a:cs typeface="Arial"/>
              </a:rPr>
              <a:t>series</a:t>
            </a:r>
            <a:endParaRPr lang="it-IT" sz="4000" b="1" dirty="0">
              <a:solidFill>
                <a:srgbClr val="0092CF"/>
              </a:solidFill>
              <a:latin typeface="Arial"/>
              <a:cs typeface="Arial"/>
            </a:endParaRPr>
          </a:p>
        </p:txBody>
      </p:sp>
      <p:sp>
        <p:nvSpPr>
          <p:cNvPr id="17" name="CasellaDiTesto 16"/>
          <p:cNvSpPr txBox="1"/>
          <p:nvPr/>
        </p:nvSpPr>
        <p:spPr>
          <a:xfrm>
            <a:off x="8732985" y="6504084"/>
            <a:ext cx="350506" cy="246221"/>
          </a:xfrm>
          <a:prstGeom prst="rect">
            <a:avLst/>
          </a:prstGeom>
          <a:noFill/>
        </p:spPr>
        <p:txBody>
          <a:bodyPr wrap="square" rtlCol="0">
            <a:spAutoFit/>
          </a:bodyPr>
          <a:lstStyle/>
          <a:p>
            <a:pPr algn="ctr"/>
            <a:r>
              <a:rPr lang="it-IT" sz="1000" dirty="0" smtClean="0">
                <a:solidFill>
                  <a:schemeClr val="bg1"/>
                </a:solidFill>
                <a:latin typeface="Arial"/>
                <a:cs typeface="Arial"/>
              </a:rPr>
              <a:t>21</a:t>
            </a:r>
            <a:endParaRPr lang="it-IT" sz="1000" dirty="0">
              <a:solidFill>
                <a:schemeClr val="bg1"/>
              </a:solidFill>
              <a:latin typeface="Arial"/>
              <a:cs typeface="Arial"/>
            </a:endParaRPr>
          </a:p>
        </p:txBody>
      </p:sp>
      <p:pic>
        <p:nvPicPr>
          <p:cNvPr id="2050" name="Picture 2" descr="C:\Users\fgross.BARUFFALDI\Desktop\presentazioni\3D\bmt1.JPG"/>
          <p:cNvPicPr>
            <a:picLocks noChangeAspect="1" noChangeArrowheads="1"/>
          </p:cNvPicPr>
          <p:nvPr/>
        </p:nvPicPr>
        <p:blipFill>
          <a:blip r:embed="rId3"/>
          <a:srcRect/>
          <a:stretch>
            <a:fillRect/>
          </a:stretch>
        </p:blipFill>
        <p:spPr bwMode="auto">
          <a:xfrm>
            <a:off x="1055248" y="803799"/>
            <a:ext cx="4683051" cy="3023495"/>
          </a:xfrm>
          <a:prstGeom prst="rect">
            <a:avLst/>
          </a:prstGeom>
          <a:noFill/>
          <a:ln>
            <a:solidFill>
              <a:schemeClr val="tx1"/>
            </a:solidFill>
          </a:ln>
        </p:spPr>
      </p:pic>
      <p:pic>
        <p:nvPicPr>
          <p:cNvPr id="2051" name="Picture 3" descr="C:\Users\fgross.BARUFFALDI\Desktop\presentazioni\3D\bmt2.JPG"/>
          <p:cNvPicPr>
            <a:picLocks noChangeAspect="1" noChangeArrowheads="1"/>
          </p:cNvPicPr>
          <p:nvPr/>
        </p:nvPicPr>
        <p:blipFill>
          <a:blip r:embed="rId4"/>
          <a:srcRect/>
          <a:stretch>
            <a:fillRect/>
          </a:stretch>
        </p:blipFill>
        <p:spPr bwMode="auto">
          <a:xfrm>
            <a:off x="3990724" y="3343333"/>
            <a:ext cx="4683051" cy="3023495"/>
          </a:xfrm>
          <a:prstGeom prst="rect">
            <a:avLst/>
          </a:prstGeom>
          <a:noFill/>
          <a:ln w="3175">
            <a:solidFill>
              <a:schemeClr val="tx1"/>
            </a:solidFill>
          </a:ln>
        </p:spPr>
      </p:pic>
    </p:spTree>
    <p:extLst>
      <p:ext uri="{BB962C8B-B14F-4D97-AF65-F5344CB8AC3E}">
        <p14:creationId xmlns:p14="http://schemas.microsoft.com/office/powerpoint/2010/main" xmlns="" val="27915489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26629" y="0"/>
            <a:ext cx="5308059" cy="6858000"/>
          </a:xfrm>
          <a:prstGeom prst="rect">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Rettangolo arrotondato 4"/>
          <p:cNvSpPr/>
          <p:nvPr/>
        </p:nvSpPr>
        <p:spPr>
          <a:xfrm>
            <a:off x="8750070" y="6475609"/>
            <a:ext cx="304632" cy="304632"/>
          </a:xfrm>
          <a:prstGeom prst="roundRect">
            <a:avLst/>
          </a:prstGeom>
          <a:solidFill>
            <a:srgbClr val="0092D2"/>
          </a:solidFill>
          <a:ln>
            <a:solidFill>
              <a:srgbClr val="0092C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Rettangolo arrotondato 5"/>
          <p:cNvSpPr/>
          <p:nvPr/>
        </p:nvSpPr>
        <p:spPr>
          <a:xfrm>
            <a:off x="8750070" y="6131293"/>
            <a:ext cx="304632" cy="304632"/>
          </a:xfrm>
          <a:prstGeom prst="round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arrotondato 6"/>
          <p:cNvSpPr/>
          <p:nvPr/>
        </p:nvSpPr>
        <p:spPr>
          <a:xfrm>
            <a:off x="8405750" y="647560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CasellaDiTesto 13"/>
          <p:cNvSpPr txBox="1"/>
          <p:nvPr/>
        </p:nvSpPr>
        <p:spPr>
          <a:xfrm>
            <a:off x="901017" y="64099"/>
            <a:ext cx="7075324" cy="711990"/>
          </a:xfrm>
          <a:prstGeom prst="rect">
            <a:avLst/>
          </a:prstGeom>
          <a:noFill/>
        </p:spPr>
        <p:txBody>
          <a:bodyPr wrap="square" rtlCol="0">
            <a:spAutoFit/>
          </a:bodyPr>
          <a:lstStyle/>
          <a:p>
            <a:pPr>
              <a:lnSpc>
                <a:spcPct val="120000"/>
              </a:lnSpc>
            </a:pPr>
            <a:r>
              <a:rPr lang="it-IT" b="1" dirty="0" err="1" smtClean="0">
                <a:solidFill>
                  <a:srgbClr val="0092CF"/>
                </a:solidFill>
                <a:latin typeface="Arial"/>
                <a:cs typeface="Arial"/>
              </a:rPr>
              <a:t>Turrets</a:t>
            </a:r>
            <a:r>
              <a:rPr lang="it-IT" b="1" dirty="0" smtClean="0">
                <a:solidFill>
                  <a:srgbClr val="0092CF"/>
                </a:solidFill>
                <a:latin typeface="Arial"/>
                <a:cs typeface="Arial"/>
              </a:rPr>
              <a:t> </a:t>
            </a:r>
            <a:r>
              <a:rPr lang="it-IT" b="1" dirty="0" err="1" smtClean="0">
                <a:solidFill>
                  <a:srgbClr val="0092CF"/>
                </a:solidFill>
                <a:latin typeface="Arial"/>
                <a:cs typeface="Arial"/>
              </a:rPr>
              <a:t>controlled</a:t>
            </a:r>
            <a:r>
              <a:rPr lang="it-IT" b="1" dirty="0" smtClean="0">
                <a:solidFill>
                  <a:srgbClr val="0092CF"/>
                </a:solidFill>
                <a:latin typeface="Arial"/>
                <a:cs typeface="Arial"/>
              </a:rPr>
              <a:t> by servo-</a:t>
            </a:r>
            <a:r>
              <a:rPr lang="it-IT" b="1" dirty="0" err="1" smtClean="0">
                <a:solidFill>
                  <a:srgbClr val="0092CF"/>
                </a:solidFill>
                <a:latin typeface="Arial"/>
                <a:cs typeface="Arial"/>
              </a:rPr>
              <a:t>motor</a:t>
            </a:r>
            <a:r>
              <a:rPr lang="it-IT" b="1" dirty="0" smtClean="0">
                <a:solidFill>
                  <a:srgbClr val="0092CF"/>
                </a:solidFill>
                <a:latin typeface="Arial"/>
                <a:cs typeface="Arial"/>
              </a:rPr>
              <a:t> </a:t>
            </a:r>
          </a:p>
          <a:p>
            <a:pPr>
              <a:lnSpc>
                <a:spcPct val="120000"/>
              </a:lnSpc>
            </a:pPr>
            <a:r>
              <a:rPr lang="it-IT" sz="1600" dirty="0" err="1" smtClean="0">
                <a:solidFill>
                  <a:srgbClr val="7F7F7F"/>
                </a:solidFill>
                <a:latin typeface="Arial"/>
                <a:cs typeface="Arial"/>
              </a:rPr>
              <a:t>Description</a:t>
            </a:r>
            <a:endParaRPr lang="it-IT" sz="1600" dirty="0">
              <a:solidFill>
                <a:srgbClr val="7F7F7F"/>
              </a:solidFill>
              <a:latin typeface="Arial"/>
              <a:cs typeface="Arial"/>
            </a:endParaRPr>
          </a:p>
        </p:txBody>
      </p:sp>
      <p:cxnSp>
        <p:nvCxnSpPr>
          <p:cNvPr id="15" name="Connettore 1 14"/>
          <p:cNvCxnSpPr/>
          <p:nvPr/>
        </p:nvCxnSpPr>
        <p:spPr>
          <a:xfrm>
            <a:off x="1011438" y="473752"/>
            <a:ext cx="7394312" cy="0"/>
          </a:xfrm>
          <a:prstGeom prst="line">
            <a:avLst/>
          </a:prstGeom>
          <a:ln w="19050" cmpd="sng">
            <a:solidFill>
              <a:schemeClr val="tx1">
                <a:lumMod val="50000"/>
                <a:lumOff val="50000"/>
              </a:schemeClr>
            </a:solidFill>
            <a:prstDash val="solid"/>
          </a:ln>
        </p:spPr>
        <p:style>
          <a:lnRef idx="1">
            <a:schemeClr val="dk1"/>
          </a:lnRef>
          <a:fillRef idx="0">
            <a:schemeClr val="dk1"/>
          </a:fillRef>
          <a:effectRef idx="0">
            <a:schemeClr val="dk1"/>
          </a:effectRef>
          <a:fontRef idx="minor">
            <a:schemeClr val="tx1"/>
          </a:fontRef>
        </p:style>
      </p:cxnSp>
      <p:sp>
        <p:nvSpPr>
          <p:cNvPr id="9" name="Rettangolo arrotondato 8"/>
          <p:cNvSpPr/>
          <p:nvPr/>
        </p:nvSpPr>
        <p:spPr>
          <a:xfrm>
            <a:off x="78644" y="64099"/>
            <a:ext cx="830449" cy="830449"/>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Rettangolo arrotondato 9"/>
          <p:cNvSpPr/>
          <p:nvPr/>
        </p:nvSpPr>
        <p:spPr>
          <a:xfrm>
            <a:off x="426628" y="984830"/>
            <a:ext cx="460155" cy="460155"/>
          </a:xfrm>
          <a:prstGeom prst="roundRect">
            <a:avLst/>
          </a:prstGeom>
          <a:solidFill>
            <a:srgbClr val="0092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Rettangolo arrotondato 10"/>
          <p:cNvSpPr/>
          <p:nvPr/>
        </p:nvSpPr>
        <p:spPr>
          <a:xfrm>
            <a:off x="82309" y="148466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4" name="Immagine 3" descr="LOGHI UFFICIALI.png"/>
          <p:cNvPicPr>
            <a:picLocks noChangeAspect="1"/>
          </p:cNvPicPr>
          <p:nvPr/>
        </p:nvPicPr>
        <p:blipFill>
          <a:blip r:embed="rId2">
            <a:alphaModFix amt="90000"/>
            <a:extLst>
              <a:ext uri="{28A0092B-C50C-407E-A947-70E740481C1C}">
                <a14:useLocalDpi xmlns:a14="http://schemas.microsoft.com/office/drawing/2010/main" xmlns="" val="0"/>
              </a:ext>
            </a:extLst>
          </a:blip>
          <a:stretch>
            <a:fillRect/>
          </a:stretch>
        </p:blipFill>
        <p:spPr>
          <a:xfrm>
            <a:off x="133747" y="131091"/>
            <a:ext cx="734372" cy="734372"/>
          </a:xfrm>
          <a:prstGeom prst="rect">
            <a:avLst/>
          </a:prstGeom>
        </p:spPr>
      </p:pic>
      <p:sp>
        <p:nvSpPr>
          <p:cNvPr id="17" name="CasellaDiTesto 16"/>
          <p:cNvSpPr txBox="1"/>
          <p:nvPr/>
        </p:nvSpPr>
        <p:spPr>
          <a:xfrm>
            <a:off x="5176672" y="984830"/>
            <a:ext cx="3229078" cy="4431983"/>
          </a:xfrm>
          <a:prstGeom prst="rect">
            <a:avLst/>
          </a:prstGeom>
          <a:noFill/>
        </p:spPr>
        <p:txBody>
          <a:bodyPr wrap="square" rtlCol="0">
            <a:spAutoFit/>
          </a:bodyPr>
          <a:lstStyle/>
          <a:p>
            <a:endParaRPr lang="en-US" sz="1200" b="1" dirty="0" smtClean="0">
              <a:solidFill>
                <a:schemeClr val="tx1">
                  <a:lumMod val="50000"/>
                  <a:lumOff val="50000"/>
                </a:schemeClr>
              </a:solidFill>
              <a:latin typeface="Arial"/>
              <a:cs typeface="Arial"/>
            </a:endParaRPr>
          </a:p>
          <a:p>
            <a:endParaRPr lang="en-US" sz="1200" b="1" dirty="0" smtClean="0">
              <a:solidFill>
                <a:schemeClr val="tx1">
                  <a:lumMod val="50000"/>
                  <a:lumOff val="50000"/>
                </a:schemeClr>
              </a:solidFill>
              <a:latin typeface="Arial"/>
              <a:cs typeface="Arial"/>
            </a:endParaRPr>
          </a:p>
          <a:p>
            <a:endParaRPr lang="en-US" sz="1000" b="1" dirty="0" smtClean="0">
              <a:solidFill>
                <a:schemeClr val="tx1">
                  <a:lumMod val="50000"/>
                  <a:lumOff val="50000"/>
                </a:schemeClr>
              </a:solidFill>
              <a:latin typeface="Arial"/>
              <a:cs typeface="Arial"/>
            </a:endParaRPr>
          </a:p>
          <a:p>
            <a:endParaRPr lang="en-US" sz="1000" b="1" dirty="0" smtClean="0">
              <a:solidFill>
                <a:schemeClr val="tx1">
                  <a:lumMod val="50000"/>
                  <a:lumOff val="50000"/>
                </a:schemeClr>
              </a:solidFill>
              <a:latin typeface="Arial"/>
              <a:cs typeface="Arial"/>
            </a:endParaRPr>
          </a:p>
          <a:p>
            <a:endParaRPr lang="en-US" sz="1000" b="1" dirty="0" smtClean="0">
              <a:solidFill>
                <a:schemeClr val="tx1">
                  <a:lumMod val="50000"/>
                  <a:lumOff val="50000"/>
                </a:schemeClr>
              </a:solidFill>
              <a:latin typeface="Arial"/>
              <a:cs typeface="Arial"/>
            </a:endParaRPr>
          </a:p>
          <a:p>
            <a:r>
              <a:rPr lang="en-US" sz="1000" b="1" dirty="0" smtClean="0">
                <a:solidFill>
                  <a:schemeClr val="tx1">
                    <a:lumMod val="50000"/>
                    <a:lumOff val="50000"/>
                  </a:schemeClr>
                </a:solidFill>
                <a:latin typeface="Arial"/>
                <a:cs typeface="Arial"/>
              </a:rPr>
              <a:t>A new line of turrets has been designed, in order to match the global competition.</a:t>
            </a:r>
            <a:br>
              <a:rPr lang="en-US" sz="1000" b="1" dirty="0" smtClean="0">
                <a:solidFill>
                  <a:schemeClr val="tx1">
                    <a:lumMod val="50000"/>
                    <a:lumOff val="50000"/>
                  </a:schemeClr>
                </a:solidFill>
                <a:latin typeface="Arial"/>
                <a:cs typeface="Arial"/>
              </a:rPr>
            </a:br>
            <a:r>
              <a:rPr lang="en-US" sz="1000" b="1" dirty="0" smtClean="0">
                <a:solidFill>
                  <a:schemeClr val="tx1">
                    <a:lumMod val="50000"/>
                    <a:lumOff val="50000"/>
                  </a:schemeClr>
                </a:solidFill>
                <a:latin typeface="Arial"/>
                <a:cs typeface="Arial"/>
              </a:rPr>
              <a:t>They use a hydraulic locking system. </a:t>
            </a:r>
            <a:endParaRPr lang="en-US" sz="1000" dirty="0" smtClean="0">
              <a:solidFill>
                <a:schemeClr val="tx1">
                  <a:lumMod val="50000"/>
                  <a:lumOff val="50000"/>
                </a:schemeClr>
              </a:solidFill>
              <a:latin typeface="Arial"/>
              <a:cs typeface="Arial"/>
            </a:endParaRPr>
          </a:p>
          <a:p>
            <a:endParaRPr lang="en-US" sz="1000" dirty="0" smtClean="0">
              <a:solidFill>
                <a:schemeClr val="tx1">
                  <a:lumMod val="50000"/>
                  <a:lumOff val="50000"/>
                </a:schemeClr>
              </a:solidFill>
              <a:latin typeface="Arial"/>
              <a:cs typeface="Arial"/>
            </a:endParaRPr>
          </a:p>
          <a:p>
            <a:endParaRPr lang="en-US" sz="1000" dirty="0" smtClean="0">
              <a:solidFill>
                <a:schemeClr val="tx1">
                  <a:lumMod val="50000"/>
                  <a:lumOff val="50000"/>
                </a:schemeClr>
              </a:solidFill>
              <a:latin typeface="Arial"/>
              <a:cs typeface="Arial"/>
            </a:endParaRPr>
          </a:p>
          <a:p>
            <a:endParaRPr lang="en-US" sz="1000" dirty="0" smtClean="0">
              <a:solidFill>
                <a:schemeClr val="tx1">
                  <a:lumMod val="50000"/>
                  <a:lumOff val="50000"/>
                </a:schemeClr>
              </a:solidFill>
              <a:latin typeface="Arial"/>
              <a:cs typeface="Arial"/>
            </a:endParaRPr>
          </a:p>
          <a:p>
            <a:endParaRPr lang="en-US" sz="1000" dirty="0" smtClean="0">
              <a:solidFill>
                <a:schemeClr val="tx1">
                  <a:lumMod val="50000"/>
                  <a:lumOff val="50000"/>
                </a:schemeClr>
              </a:solidFill>
              <a:latin typeface="Arial"/>
              <a:cs typeface="Arial"/>
            </a:endParaRPr>
          </a:p>
          <a:p>
            <a:endParaRPr lang="en-US" sz="1000" dirty="0" smtClean="0">
              <a:solidFill>
                <a:schemeClr val="tx1">
                  <a:lumMod val="50000"/>
                  <a:lumOff val="50000"/>
                </a:schemeClr>
              </a:solidFill>
              <a:latin typeface="Arial"/>
              <a:cs typeface="Arial"/>
            </a:endParaRPr>
          </a:p>
          <a:p>
            <a:endParaRPr lang="en-US" sz="1000" dirty="0" smtClean="0">
              <a:solidFill>
                <a:schemeClr val="tx1">
                  <a:lumMod val="50000"/>
                  <a:lumOff val="50000"/>
                </a:schemeClr>
              </a:solidFill>
              <a:latin typeface="Arial"/>
              <a:cs typeface="Arial"/>
            </a:endParaRPr>
          </a:p>
          <a:p>
            <a:endParaRPr lang="en-US" sz="1000" dirty="0" smtClean="0">
              <a:solidFill>
                <a:schemeClr val="tx1">
                  <a:lumMod val="50000"/>
                  <a:lumOff val="50000"/>
                </a:schemeClr>
              </a:solidFill>
              <a:latin typeface="Arial"/>
              <a:cs typeface="Arial"/>
            </a:endParaRPr>
          </a:p>
          <a:p>
            <a:endParaRPr lang="en-US" sz="1000" dirty="0" smtClean="0">
              <a:solidFill>
                <a:schemeClr val="tx1">
                  <a:lumMod val="50000"/>
                  <a:lumOff val="50000"/>
                </a:schemeClr>
              </a:solidFill>
              <a:latin typeface="Arial"/>
              <a:cs typeface="Arial"/>
            </a:endParaRPr>
          </a:p>
          <a:p>
            <a:endParaRPr lang="en-US" sz="1000" dirty="0" smtClean="0">
              <a:solidFill>
                <a:schemeClr val="tx1">
                  <a:lumMod val="50000"/>
                  <a:lumOff val="50000"/>
                </a:schemeClr>
              </a:solidFill>
              <a:latin typeface="Arial"/>
              <a:cs typeface="Arial"/>
            </a:endParaRPr>
          </a:p>
          <a:p>
            <a:endParaRPr lang="en-US" sz="1000" dirty="0" smtClean="0">
              <a:solidFill>
                <a:schemeClr val="tx1">
                  <a:lumMod val="50000"/>
                  <a:lumOff val="50000"/>
                </a:schemeClr>
              </a:solidFill>
              <a:latin typeface="Arial"/>
              <a:cs typeface="Arial"/>
            </a:endParaRPr>
          </a:p>
          <a:p>
            <a:r>
              <a:rPr lang="en-US" sz="1000" dirty="0" smtClean="0">
                <a:solidFill>
                  <a:schemeClr val="tx1">
                    <a:lumMod val="50000"/>
                    <a:lumOff val="50000"/>
                  </a:schemeClr>
                </a:solidFill>
                <a:latin typeface="Arial"/>
                <a:cs typeface="Arial"/>
              </a:rPr>
              <a:t>Main characteristics:</a:t>
            </a:r>
            <a:br>
              <a:rPr lang="en-US" sz="1000" dirty="0" smtClean="0">
                <a:solidFill>
                  <a:schemeClr val="tx1">
                    <a:lumMod val="50000"/>
                    <a:lumOff val="50000"/>
                  </a:schemeClr>
                </a:solidFill>
                <a:latin typeface="Arial"/>
                <a:cs typeface="Arial"/>
              </a:rPr>
            </a:br>
            <a:r>
              <a:rPr lang="en-US" sz="1000" dirty="0" smtClean="0">
                <a:solidFill>
                  <a:schemeClr val="tx1">
                    <a:lumMod val="50000"/>
                    <a:lumOff val="50000"/>
                  </a:schemeClr>
                </a:solidFill>
                <a:latin typeface="Arial"/>
                <a:cs typeface="Arial"/>
              </a:rPr>
              <a:t>• High speed rotation</a:t>
            </a:r>
            <a:br>
              <a:rPr lang="en-US" sz="1000" dirty="0" smtClean="0">
                <a:solidFill>
                  <a:schemeClr val="tx1">
                    <a:lumMod val="50000"/>
                    <a:lumOff val="50000"/>
                  </a:schemeClr>
                </a:solidFill>
                <a:latin typeface="Arial"/>
                <a:cs typeface="Arial"/>
              </a:rPr>
            </a:br>
            <a:r>
              <a:rPr lang="en-US" sz="1000" dirty="0" smtClean="0">
                <a:solidFill>
                  <a:schemeClr val="tx1">
                    <a:lumMod val="50000"/>
                    <a:lumOff val="50000"/>
                  </a:schemeClr>
                </a:solidFill>
                <a:latin typeface="Arial"/>
                <a:cs typeface="Arial"/>
              </a:rPr>
              <a:t>• Extremely simple design </a:t>
            </a:r>
          </a:p>
          <a:p>
            <a:r>
              <a:rPr lang="en-US" sz="1000" dirty="0" smtClean="0">
                <a:solidFill>
                  <a:schemeClr val="tx1">
                    <a:lumMod val="50000"/>
                    <a:lumOff val="50000"/>
                  </a:schemeClr>
                </a:solidFill>
                <a:latin typeface="Arial"/>
                <a:cs typeface="Arial"/>
              </a:rPr>
              <a:t>• Minimum maintenance </a:t>
            </a:r>
          </a:p>
          <a:p>
            <a:endParaRPr lang="en-US" sz="1000" dirty="0" smtClean="0">
              <a:solidFill>
                <a:schemeClr val="tx1">
                  <a:lumMod val="50000"/>
                  <a:lumOff val="50000"/>
                </a:schemeClr>
              </a:solidFill>
              <a:latin typeface="Arial"/>
              <a:cs typeface="Arial"/>
            </a:endParaRPr>
          </a:p>
          <a:p>
            <a:endParaRPr lang="en-US" sz="1000" dirty="0" smtClean="0">
              <a:solidFill>
                <a:schemeClr val="tx1">
                  <a:lumMod val="50000"/>
                  <a:lumOff val="50000"/>
                </a:schemeClr>
              </a:solidFill>
              <a:latin typeface="Arial"/>
              <a:cs typeface="Arial"/>
            </a:endParaRPr>
          </a:p>
          <a:p>
            <a:r>
              <a:rPr lang="en-US" sz="1000" dirty="0" smtClean="0">
                <a:solidFill>
                  <a:schemeClr val="tx1">
                    <a:lumMod val="50000"/>
                    <a:lumOff val="50000"/>
                  </a:schemeClr>
                </a:solidFill>
                <a:latin typeface="Arial"/>
                <a:cs typeface="Arial"/>
              </a:rPr>
              <a:t>An additional AC servo motor is required for the tool drive. </a:t>
            </a:r>
          </a:p>
          <a:p>
            <a:endParaRPr lang="it-IT" dirty="0"/>
          </a:p>
        </p:txBody>
      </p:sp>
      <p:sp>
        <p:nvSpPr>
          <p:cNvPr id="19" name="CasellaDiTesto 18"/>
          <p:cNvSpPr txBox="1"/>
          <p:nvPr/>
        </p:nvSpPr>
        <p:spPr>
          <a:xfrm rot="16200000">
            <a:off x="-1226635" y="3371964"/>
            <a:ext cx="3306527" cy="707886"/>
          </a:xfrm>
          <a:prstGeom prst="rect">
            <a:avLst/>
          </a:prstGeom>
          <a:noFill/>
          <a:effectLst>
            <a:outerShdw blurRad="50800" dist="38100" dir="2700000" algn="tl" rotWithShape="0">
              <a:prstClr val="black">
                <a:alpha val="40000"/>
              </a:prstClr>
            </a:outerShdw>
          </a:effectLst>
        </p:spPr>
        <p:txBody>
          <a:bodyPr wrap="square" rtlCol="0">
            <a:spAutoFit/>
          </a:bodyPr>
          <a:lstStyle/>
          <a:p>
            <a:r>
              <a:rPr lang="it-IT" sz="4000" b="1" dirty="0" smtClean="0">
                <a:solidFill>
                  <a:srgbClr val="0092CF"/>
                </a:solidFill>
                <a:latin typeface="Arial"/>
                <a:cs typeface="Arial"/>
              </a:rPr>
              <a:t>TBH </a:t>
            </a:r>
            <a:r>
              <a:rPr lang="it-IT" sz="4000" b="1" dirty="0" err="1" smtClean="0">
                <a:solidFill>
                  <a:srgbClr val="0092CF"/>
                </a:solidFill>
                <a:latin typeface="Arial"/>
                <a:cs typeface="Arial"/>
              </a:rPr>
              <a:t>series</a:t>
            </a:r>
            <a:endParaRPr lang="it-IT" sz="4000" b="1" dirty="0">
              <a:solidFill>
                <a:srgbClr val="0092CF"/>
              </a:solidFill>
              <a:latin typeface="Arial"/>
              <a:cs typeface="Arial"/>
            </a:endParaRPr>
          </a:p>
        </p:txBody>
      </p:sp>
      <p:sp>
        <p:nvSpPr>
          <p:cNvPr id="20" name="Rettangolo arrotondato 19"/>
          <p:cNvSpPr/>
          <p:nvPr/>
        </p:nvSpPr>
        <p:spPr>
          <a:xfrm>
            <a:off x="3615227" y="4793751"/>
            <a:ext cx="1170839" cy="1170839"/>
          </a:xfrm>
          <a:prstGeom prst="roundRect">
            <a:avLst/>
          </a:prstGeom>
          <a:solidFill>
            <a:srgbClr val="0092D2"/>
          </a:solidFill>
          <a:ln>
            <a:solidFill>
              <a:srgbClr val="0092C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1" name="Rettangolo arrotondato 20"/>
          <p:cNvSpPr/>
          <p:nvPr/>
        </p:nvSpPr>
        <p:spPr>
          <a:xfrm>
            <a:off x="2347448" y="4793751"/>
            <a:ext cx="1170839" cy="1170839"/>
          </a:xfrm>
          <a:prstGeom prst="round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2" name="Rettangolo arrotondato 21"/>
          <p:cNvSpPr/>
          <p:nvPr/>
        </p:nvSpPr>
        <p:spPr>
          <a:xfrm>
            <a:off x="1079669" y="4793751"/>
            <a:ext cx="1170839" cy="1170839"/>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23" name="Immagine 2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77813" y="4778134"/>
            <a:ext cx="1628617" cy="1221462"/>
          </a:xfrm>
          <a:prstGeom prst="rect">
            <a:avLst/>
          </a:prstGeom>
        </p:spPr>
      </p:pic>
      <p:pic>
        <p:nvPicPr>
          <p:cNvPr id="24" name="Immagine 2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187107" y="4775661"/>
            <a:ext cx="1540606" cy="1155455"/>
          </a:xfrm>
          <a:prstGeom prst="rect">
            <a:avLst/>
          </a:prstGeom>
        </p:spPr>
      </p:pic>
      <p:pic>
        <p:nvPicPr>
          <p:cNvPr id="25" name="Immagine 24"/>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615227" y="4759326"/>
            <a:ext cx="1148091" cy="1194014"/>
          </a:xfrm>
          <a:prstGeom prst="rect">
            <a:avLst/>
          </a:prstGeom>
        </p:spPr>
      </p:pic>
      <p:pic>
        <p:nvPicPr>
          <p:cNvPr id="26" name="Immagine 25"/>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095240" y="986100"/>
            <a:ext cx="3810000" cy="3451860"/>
          </a:xfrm>
          <a:prstGeom prst="rect">
            <a:avLst/>
          </a:prstGeom>
        </p:spPr>
      </p:pic>
      <p:sp>
        <p:nvSpPr>
          <p:cNvPr id="27" name="CasellaDiTesto 26"/>
          <p:cNvSpPr txBox="1"/>
          <p:nvPr/>
        </p:nvSpPr>
        <p:spPr>
          <a:xfrm>
            <a:off x="8732985" y="6504084"/>
            <a:ext cx="350506" cy="246221"/>
          </a:xfrm>
          <a:prstGeom prst="rect">
            <a:avLst/>
          </a:prstGeom>
          <a:noFill/>
        </p:spPr>
        <p:txBody>
          <a:bodyPr wrap="square" rtlCol="0">
            <a:spAutoFit/>
          </a:bodyPr>
          <a:lstStyle/>
          <a:p>
            <a:pPr algn="ctr"/>
            <a:r>
              <a:rPr lang="it-IT" sz="1000" dirty="0" smtClean="0">
                <a:solidFill>
                  <a:schemeClr val="bg1"/>
                </a:solidFill>
                <a:latin typeface="Arial"/>
                <a:cs typeface="Arial"/>
              </a:rPr>
              <a:t>22</a:t>
            </a:r>
            <a:endParaRPr lang="it-IT" sz="1000" dirty="0">
              <a:solidFill>
                <a:schemeClr val="bg1"/>
              </a:solidFill>
              <a:latin typeface="Arial"/>
              <a:cs typeface="Arial"/>
            </a:endParaRPr>
          </a:p>
        </p:txBody>
      </p:sp>
    </p:spTree>
    <p:extLst>
      <p:ext uri="{BB962C8B-B14F-4D97-AF65-F5344CB8AC3E}">
        <p14:creationId xmlns:p14="http://schemas.microsoft.com/office/powerpoint/2010/main" xmlns="" val="343834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26629" y="0"/>
            <a:ext cx="5308059" cy="6858000"/>
          </a:xfrm>
          <a:prstGeom prst="rect">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Rettangolo arrotondato 4"/>
          <p:cNvSpPr/>
          <p:nvPr/>
        </p:nvSpPr>
        <p:spPr>
          <a:xfrm>
            <a:off x="8750070" y="6475609"/>
            <a:ext cx="304632" cy="304632"/>
          </a:xfrm>
          <a:prstGeom prst="roundRect">
            <a:avLst/>
          </a:prstGeom>
          <a:solidFill>
            <a:srgbClr val="0092D2"/>
          </a:solidFill>
          <a:ln>
            <a:solidFill>
              <a:srgbClr val="0092C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Rettangolo arrotondato 5"/>
          <p:cNvSpPr/>
          <p:nvPr/>
        </p:nvSpPr>
        <p:spPr>
          <a:xfrm>
            <a:off x="8750070" y="6131293"/>
            <a:ext cx="304632" cy="304632"/>
          </a:xfrm>
          <a:prstGeom prst="round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arrotondato 6"/>
          <p:cNvSpPr/>
          <p:nvPr/>
        </p:nvSpPr>
        <p:spPr>
          <a:xfrm>
            <a:off x="8405750" y="647560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8" name="Immagine 7" descr="TBHTAB.png"/>
          <p:cNvPicPr>
            <a:picLocks noChangeAspect="1"/>
          </p:cNvPicPr>
          <p:nvPr/>
        </p:nvPicPr>
        <p:blipFill>
          <a:blip r:embed="rId2">
            <a:alphaModFix/>
            <a:extLst>
              <a:ext uri="{28A0092B-C50C-407E-A947-70E740481C1C}">
                <a14:useLocalDpi xmlns:a14="http://schemas.microsoft.com/office/drawing/2010/main" xmlns="" val="0"/>
              </a:ext>
            </a:extLst>
          </a:blip>
          <a:stretch>
            <a:fillRect/>
          </a:stretch>
        </p:blipFill>
        <p:spPr>
          <a:xfrm>
            <a:off x="831363" y="224322"/>
            <a:ext cx="9961325" cy="8883918"/>
          </a:xfrm>
          <a:prstGeom prst="rect">
            <a:avLst/>
          </a:prstGeom>
          <a:ln>
            <a:noFill/>
          </a:ln>
        </p:spPr>
      </p:pic>
      <p:sp>
        <p:nvSpPr>
          <p:cNvPr id="10" name="CasellaDiTesto 9"/>
          <p:cNvSpPr txBox="1"/>
          <p:nvPr/>
        </p:nvSpPr>
        <p:spPr>
          <a:xfrm>
            <a:off x="901017" y="64099"/>
            <a:ext cx="7075324" cy="720197"/>
          </a:xfrm>
          <a:prstGeom prst="rect">
            <a:avLst/>
          </a:prstGeom>
          <a:noFill/>
        </p:spPr>
        <p:txBody>
          <a:bodyPr wrap="square" rtlCol="0">
            <a:spAutoFit/>
          </a:bodyPr>
          <a:lstStyle/>
          <a:p>
            <a:pPr>
              <a:lnSpc>
                <a:spcPct val="120000"/>
              </a:lnSpc>
            </a:pPr>
            <a:r>
              <a:rPr lang="it-IT" b="1" dirty="0" err="1" smtClean="0">
                <a:solidFill>
                  <a:srgbClr val="0092CF"/>
                </a:solidFill>
                <a:latin typeface="Arial"/>
                <a:cs typeface="Arial"/>
              </a:rPr>
              <a:t>Turrets</a:t>
            </a:r>
            <a:r>
              <a:rPr lang="it-IT" b="1" dirty="0" smtClean="0">
                <a:solidFill>
                  <a:srgbClr val="0092CF"/>
                </a:solidFill>
                <a:latin typeface="Arial"/>
                <a:cs typeface="Arial"/>
              </a:rPr>
              <a:t> </a:t>
            </a:r>
            <a:r>
              <a:rPr lang="it-IT" b="1" dirty="0" err="1" smtClean="0">
                <a:solidFill>
                  <a:srgbClr val="0092CF"/>
                </a:solidFill>
                <a:latin typeface="Arial"/>
                <a:cs typeface="Arial"/>
              </a:rPr>
              <a:t>controlled</a:t>
            </a:r>
            <a:r>
              <a:rPr lang="it-IT" b="1" dirty="0" smtClean="0">
                <a:solidFill>
                  <a:srgbClr val="0092CF"/>
                </a:solidFill>
                <a:latin typeface="Arial"/>
                <a:cs typeface="Arial"/>
              </a:rPr>
              <a:t> by servo-</a:t>
            </a:r>
            <a:r>
              <a:rPr lang="it-IT" b="1" dirty="0" err="1" smtClean="0">
                <a:solidFill>
                  <a:srgbClr val="0092CF"/>
                </a:solidFill>
                <a:latin typeface="Arial"/>
                <a:cs typeface="Arial"/>
              </a:rPr>
              <a:t>motor</a:t>
            </a:r>
            <a:r>
              <a:rPr lang="it-IT" b="1" dirty="0" smtClean="0">
                <a:solidFill>
                  <a:srgbClr val="0092CF"/>
                </a:solidFill>
                <a:latin typeface="Arial"/>
                <a:cs typeface="Arial"/>
              </a:rPr>
              <a:t> </a:t>
            </a:r>
          </a:p>
          <a:p>
            <a:pPr>
              <a:lnSpc>
                <a:spcPct val="120000"/>
              </a:lnSpc>
            </a:pPr>
            <a:r>
              <a:rPr lang="it-IT" sz="1600" dirty="0" err="1" smtClean="0">
                <a:solidFill>
                  <a:srgbClr val="7F7F7F"/>
                </a:solidFill>
                <a:latin typeface="Arial"/>
                <a:cs typeface="Arial"/>
              </a:rPr>
              <a:t>Technical</a:t>
            </a:r>
            <a:r>
              <a:rPr lang="it-IT" sz="1600" dirty="0" smtClean="0">
                <a:solidFill>
                  <a:srgbClr val="7F7F7F"/>
                </a:solidFill>
                <a:latin typeface="Arial"/>
                <a:cs typeface="Arial"/>
              </a:rPr>
              <a:t> data</a:t>
            </a:r>
            <a:endParaRPr lang="it-IT" sz="1600" dirty="0">
              <a:solidFill>
                <a:srgbClr val="7F7F7F"/>
              </a:solidFill>
              <a:latin typeface="Arial"/>
              <a:cs typeface="Arial"/>
            </a:endParaRPr>
          </a:p>
        </p:txBody>
      </p:sp>
      <p:cxnSp>
        <p:nvCxnSpPr>
          <p:cNvPr id="11" name="Connettore 1 10"/>
          <p:cNvCxnSpPr/>
          <p:nvPr/>
        </p:nvCxnSpPr>
        <p:spPr>
          <a:xfrm>
            <a:off x="1011438" y="473752"/>
            <a:ext cx="7394312" cy="0"/>
          </a:xfrm>
          <a:prstGeom prst="line">
            <a:avLst/>
          </a:prstGeom>
          <a:ln w="19050" cmpd="sng">
            <a:solidFill>
              <a:schemeClr val="tx1">
                <a:lumMod val="50000"/>
                <a:lumOff val="50000"/>
              </a:schemeClr>
            </a:solidFill>
            <a:prstDash val="solid"/>
          </a:ln>
        </p:spPr>
        <p:style>
          <a:lnRef idx="1">
            <a:schemeClr val="dk1"/>
          </a:lnRef>
          <a:fillRef idx="0">
            <a:schemeClr val="dk1"/>
          </a:fillRef>
          <a:effectRef idx="0">
            <a:schemeClr val="dk1"/>
          </a:effectRef>
          <a:fontRef idx="minor">
            <a:schemeClr val="tx1"/>
          </a:fontRef>
        </p:style>
      </p:cxnSp>
      <p:sp>
        <p:nvSpPr>
          <p:cNvPr id="12" name="Rettangolo arrotondato 11"/>
          <p:cNvSpPr/>
          <p:nvPr/>
        </p:nvSpPr>
        <p:spPr>
          <a:xfrm>
            <a:off x="78644" y="64099"/>
            <a:ext cx="830449" cy="830449"/>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Rettangolo arrotondato 12"/>
          <p:cNvSpPr/>
          <p:nvPr/>
        </p:nvSpPr>
        <p:spPr>
          <a:xfrm>
            <a:off x="426628" y="984830"/>
            <a:ext cx="460155" cy="460155"/>
          </a:xfrm>
          <a:prstGeom prst="roundRect">
            <a:avLst/>
          </a:prstGeom>
          <a:solidFill>
            <a:srgbClr val="0092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Rettangolo arrotondato 13"/>
          <p:cNvSpPr/>
          <p:nvPr/>
        </p:nvSpPr>
        <p:spPr>
          <a:xfrm>
            <a:off x="82309" y="148466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6" name="Immagine 15" descr="LOGHI UFFICIALI.png"/>
          <p:cNvPicPr>
            <a:picLocks noChangeAspect="1"/>
          </p:cNvPicPr>
          <p:nvPr/>
        </p:nvPicPr>
        <p:blipFill>
          <a:blip r:embed="rId3">
            <a:alphaModFix amt="90000"/>
            <a:extLst>
              <a:ext uri="{28A0092B-C50C-407E-A947-70E740481C1C}">
                <a14:useLocalDpi xmlns:a14="http://schemas.microsoft.com/office/drawing/2010/main" xmlns="" val="0"/>
              </a:ext>
            </a:extLst>
          </a:blip>
          <a:stretch>
            <a:fillRect/>
          </a:stretch>
        </p:blipFill>
        <p:spPr>
          <a:xfrm>
            <a:off x="133747" y="131091"/>
            <a:ext cx="734372" cy="734372"/>
          </a:xfrm>
          <a:prstGeom prst="rect">
            <a:avLst/>
          </a:prstGeom>
        </p:spPr>
      </p:pic>
      <p:sp>
        <p:nvSpPr>
          <p:cNvPr id="18" name="CasellaDiTesto 17"/>
          <p:cNvSpPr txBox="1"/>
          <p:nvPr/>
        </p:nvSpPr>
        <p:spPr>
          <a:xfrm rot="16200000">
            <a:off x="-1226635" y="3371964"/>
            <a:ext cx="3306527" cy="707886"/>
          </a:xfrm>
          <a:prstGeom prst="rect">
            <a:avLst/>
          </a:prstGeom>
          <a:noFill/>
          <a:effectLst>
            <a:outerShdw blurRad="50800" dist="38100" dir="2700000" algn="tl" rotWithShape="0">
              <a:prstClr val="black">
                <a:alpha val="40000"/>
              </a:prstClr>
            </a:outerShdw>
          </a:effectLst>
        </p:spPr>
        <p:txBody>
          <a:bodyPr wrap="square" rtlCol="0">
            <a:spAutoFit/>
          </a:bodyPr>
          <a:lstStyle/>
          <a:p>
            <a:r>
              <a:rPr lang="it-IT" sz="4000" b="1" dirty="0" smtClean="0">
                <a:solidFill>
                  <a:srgbClr val="0092CF"/>
                </a:solidFill>
                <a:latin typeface="Arial"/>
                <a:cs typeface="Arial"/>
              </a:rPr>
              <a:t>TBH </a:t>
            </a:r>
            <a:r>
              <a:rPr lang="it-IT" sz="4000" b="1" dirty="0" err="1" smtClean="0">
                <a:solidFill>
                  <a:srgbClr val="0092CF"/>
                </a:solidFill>
                <a:latin typeface="Arial"/>
                <a:cs typeface="Arial"/>
              </a:rPr>
              <a:t>series</a:t>
            </a:r>
            <a:endParaRPr lang="it-IT" sz="4000" b="1" dirty="0">
              <a:solidFill>
                <a:srgbClr val="0092CF"/>
              </a:solidFill>
              <a:latin typeface="Arial"/>
              <a:cs typeface="Arial"/>
            </a:endParaRPr>
          </a:p>
        </p:txBody>
      </p:sp>
      <p:sp>
        <p:nvSpPr>
          <p:cNvPr id="15" name="CasellaDiTesto 14"/>
          <p:cNvSpPr txBox="1"/>
          <p:nvPr/>
        </p:nvSpPr>
        <p:spPr>
          <a:xfrm>
            <a:off x="8732985" y="6504084"/>
            <a:ext cx="350506" cy="246221"/>
          </a:xfrm>
          <a:prstGeom prst="rect">
            <a:avLst/>
          </a:prstGeom>
          <a:noFill/>
        </p:spPr>
        <p:txBody>
          <a:bodyPr wrap="square" rtlCol="0">
            <a:spAutoFit/>
          </a:bodyPr>
          <a:lstStyle/>
          <a:p>
            <a:pPr algn="ctr"/>
            <a:r>
              <a:rPr lang="it-IT" sz="1000" dirty="0" smtClean="0">
                <a:solidFill>
                  <a:schemeClr val="bg1"/>
                </a:solidFill>
                <a:latin typeface="Arial"/>
                <a:cs typeface="Arial"/>
              </a:rPr>
              <a:t>23</a:t>
            </a:r>
            <a:endParaRPr lang="it-IT" sz="1000" dirty="0">
              <a:solidFill>
                <a:schemeClr val="bg1"/>
              </a:solidFill>
              <a:latin typeface="Arial"/>
              <a:cs typeface="Arial"/>
            </a:endParaRPr>
          </a:p>
        </p:txBody>
      </p:sp>
    </p:spTree>
    <p:extLst>
      <p:ext uri="{BB962C8B-B14F-4D97-AF65-F5344CB8AC3E}">
        <p14:creationId xmlns:p14="http://schemas.microsoft.com/office/powerpoint/2010/main" xmlns="" val="22939819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p:cNvSpPr/>
          <p:nvPr/>
        </p:nvSpPr>
        <p:spPr>
          <a:xfrm>
            <a:off x="426630" y="0"/>
            <a:ext cx="697892" cy="6858000"/>
          </a:xfrm>
          <a:prstGeom prst="rect">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Rettangolo arrotondato 4"/>
          <p:cNvSpPr/>
          <p:nvPr/>
        </p:nvSpPr>
        <p:spPr>
          <a:xfrm>
            <a:off x="8750070" y="6475609"/>
            <a:ext cx="304632" cy="304632"/>
          </a:xfrm>
          <a:prstGeom prst="roundRect">
            <a:avLst/>
          </a:prstGeom>
          <a:solidFill>
            <a:srgbClr val="0092D2"/>
          </a:solidFill>
          <a:ln>
            <a:solidFill>
              <a:srgbClr val="0092C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Rettangolo arrotondato 5"/>
          <p:cNvSpPr/>
          <p:nvPr/>
        </p:nvSpPr>
        <p:spPr>
          <a:xfrm>
            <a:off x="8750070" y="6131293"/>
            <a:ext cx="304632" cy="304632"/>
          </a:xfrm>
          <a:prstGeom prst="round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arrotondato 6"/>
          <p:cNvSpPr/>
          <p:nvPr/>
        </p:nvSpPr>
        <p:spPr>
          <a:xfrm>
            <a:off x="8405750" y="647560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CasellaDiTesto 9"/>
          <p:cNvSpPr txBox="1"/>
          <p:nvPr/>
        </p:nvSpPr>
        <p:spPr>
          <a:xfrm>
            <a:off x="901017" y="64099"/>
            <a:ext cx="7075324" cy="711990"/>
          </a:xfrm>
          <a:prstGeom prst="rect">
            <a:avLst/>
          </a:prstGeom>
          <a:noFill/>
        </p:spPr>
        <p:txBody>
          <a:bodyPr wrap="square" rtlCol="0">
            <a:spAutoFit/>
          </a:bodyPr>
          <a:lstStyle/>
          <a:p>
            <a:pPr>
              <a:lnSpc>
                <a:spcPct val="120000"/>
              </a:lnSpc>
            </a:pPr>
            <a:r>
              <a:rPr lang="it-IT" b="1" dirty="0" err="1" smtClean="0">
                <a:solidFill>
                  <a:srgbClr val="0092CF"/>
                </a:solidFill>
                <a:latin typeface="Arial"/>
                <a:cs typeface="Arial"/>
              </a:rPr>
              <a:t>Turrets</a:t>
            </a:r>
            <a:r>
              <a:rPr lang="it-IT" b="1" dirty="0" smtClean="0">
                <a:solidFill>
                  <a:srgbClr val="0092CF"/>
                </a:solidFill>
                <a:latin typeface="Arial"/>
                <a:cs typeface="Arial"/>
              </a:rPr>
              <a:t> </a:t>
            </a:r>
            <a:r>
              <a:rPr lang="it-IT" b="1" dirty="0" err="1" smtClean="0">
                <a:solidFill>
                  <a:srgbClr val="0092CF"/>
                </a:solidFill>
                <a:latin typeface="Arial"/>
                <a:cs typeface="Arial"/>
              </a:rPr>
              <a:t>controlled</a:t>
            </a:r>
            <a:r>
              <a:rPr lang="it-IT" b="1" dirty="0" smtClean="0">
                <a:solidFill>
                  <a:srgbClr val="0092CF"/>
                </a:solidFill>
                <a:latin typeface="Arial"/>
                <a:cs typeface="Arial"/>
              </a:rPr>
              <a:t> by servo-</a:t>
            </a:r>
            <a:r>
              <a:rPr lang="it-IT" b="1" dirty="0" err="1" smtClean="0">
                <a:solidFill>
                  <a:srgbClr val="0092CF"/>
                </a:solidFill>
                <a:latin typeface="Arial"/>
                <a:cs typeface="Arial"/>
              </a:rPr>
              <a:t>motor</a:t>
            </a:r>
            <a:r>
              <a:rPr lang="it-IT" b="1" dirty="0" smtClean="0">
                <a:solidFill>
                  <a:srgbClr val="0092CF"/>
                </a:solidFill>
                <a:latin typeface="Arial"/>
                <a:cs typeface="Arial"/>
              </a:rPr>
              <a:t> </a:t>
            </a:r>
          </a:p>
          <a:p>
            <a:pPr>
              <a:lnSpc>
                <a:spcPct val="120000"/>
              </a:lnSpc>
            </a:pPr>
            <a:r>
              <a:rPr lang="it-IT" sz="1600" dirty="0" smtClean="0">
                <a:solidFill>
                  <a:srgbClr val="7F7F7F"/>
                </a:solidFill>
                <a:latin typeface="Arial"/>
                <a:cs typeface="Arial"/>
              </a:rPr>
              <a:t>Technical </a:t>
            </a:r>
            <a:r>
              <a:rPr lang="it-IT" sz="1600" dirty="0" err="1" smtClean="0">
                <a:solidFill>
                  <a:srgbClr val="7F7F7F"/>
                </a:solidFill>
                <a:latin typeface="Arial"/>
                <a:cs typeface="Arial"/>
              </a:rPr>
              <a:t>section</a:t>
            </a:r>
            <a:endParaRPr lang="it-IT" sz="1600" dirty="0">
              <a:solidFill>
                <a:srgbClr val="7F7F7F"/>
              </a:solidFill>
              <a:latin typeface="Arial"/>
              <a:cs typeface="Arial"/>
            </a:endParaRPr>
          </a:p>
        </p:txBody>
      </p:sp>
      <p:cxnSp>
        <p:nvCxnSpPr>
          <p:cNvPr id="11" name="Connettore 1 10"/>
          <p:cNvCxnSpPr/>
          <p:nvPr/>
        </p:nvCxnSpPr>
        <p:spPr>
          <a:xfrm>
            <a:off x="1011438" y="473752"/>
            <a:ext cx="7394312" cy="0"/>
          </a:xfrm>
          <a:prstGeom prst="line">
            <a:avLst/>
          </a:prstGeom>
          <a:ln w="19050" cmpd="sng">
            <a:solidFill>
              <a:schemeClr val="tx1">
                <a:lumMod val="50000"/>
                <a:lumOff val="50000"/>
              </a:schemeClr>
            </a:solidFill>
            <a:prstDash val="solid"/>
          </a:ln>
        </p:spPr>
        <p:style>
          <a:lnRef idx="1">
            <a:schemeClr val="dk1"/>
          </a:lnRef>
          <a:fillRef idx="0">
            <a:schemeClr val="dk1"/>
          </a:fillRef>
          <a:effectRef idx="0">
            <a:schemeClr val="dk1"/>
          </a:effectRef>
          <a:fontRef idx="minor">
            <a:schemeClr val="tx1"/>
          </a:fontRef>
        </p:style>
      </p:cxnSp>
      <p:sp>
        <p:nvSpPr>
          <p:cNvPr id="12" name="Rettangolo arrotondato 11"/>
          <p:cNvSpPr/>
          <p:nvPr/>
        </p:nvSpPr>
        <p:spPr>
          <a:xfrm>
            <a:off x="78644" y="64099"/>
            <a:ext cx="830449" cy="830449"/>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Rettangolo arrotondato 12"/>
          <p:cNvSpPr/>
          <p:nvPr/>
        </p:nvSpPr>
        <p:spPr>
          <a:xfrm>
            <a:off x="426628" y="984830"/>
            <a:ext cx="460155" cy="460155"/>
          </a:xfrm>
          <a:prstGeom prst="roundRect">
            <a:avLst/>
          </a:prstGeom>
          <a:solidFill>
            <a:srgbClr val="0092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Rettangolo arrotondato 13"/>
          <p:cNvSpPr/>
          <p:nvPr/>
        </p:nvSpPr>
        <p:spPr>
          <a:xfrm>
            <a:off x="82309" y="148466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6" name="Immagine 15" descr="LOGHI UFFICIALI.png"/>
          <p:cNvPicPr>
            <a:picLocks noChangeAspect="1"/>
          </p:cNvPicPr>
          <p:nvPr/>
        </p:nvPicPr>
        <p:blipFill>
          <a:blip r:embed="rId2">
            <a:alphaModFix amt="90000"/>
            <a:extLst>
              <a:ext uri="{28A0092B-C50C-407E-A947-70E740481C1C}">
                <a14:useLocalDpi xmlns:a14="http://schemas.microsoft.com/office/drawing/2010/main" xmlns="" val="0"/>
              </a:ext>
            </a:extLst>
          </a:blip>
          <a:stretch>
            <a:fillRect/>
          </a:stretch>
        </p:blipFill>
        <p:spPr>
          <a:xfrm>
            <a:off x="133747" y="131091"/>
            <a:ext cx="734372" cy="734372"/>
          </a:xfrm>
          <a:prstGeom prst="rect">
            <a:avLst/>
          </a:prstGeom>
        </p:spPr>
      </p:pic>
      <p:pic>
        <p:nvPicPr>
          <p:cNvPr id="2" name="Immagine 1"/>
          <p:cNvPicPr>
            <a:picLocks noChangeAspect="1"/>
          </p:cNvPicPr>
          <p:nvPr/>
        </p:nvPicPr>
        <p:blipFill rotWithShape="1">
          <a:blip r:embed="rId3">
            <a:extLst>
              <a:ext uri="{28A0092B-C50C-407E-A947-70E740481C1C}">
                <a14:useLocalDpi xmlns:a14="http://schemas.microsoft.com/office/drawing/2010/main" xmlns="" val="0"/>
              </a:ext>
            </a:extLst>
          </a:blip>
          <a:srcRect l="554" r="3914"/>
          <a:stretch/>
        </p:blipFill>
        <p:spPr>
          <a:xfrm>
            <a:off x="828000" y="701391"/>
            <a:ext cx="8172000" cy="6048914"/>
          </a:xfrm>
          <a:prstGeom prst="rect">
            <a:avLst/>
          </a:prstGeom>
        </p:spPr>
      </p:pic>
      <p:sp>
        <p:nvSpPr>
          <p:cNvPr id="18" name="CasellaDiTesto 17"/>
          <p:cNvSpPr txBox="1"/>
          <p:nvPr/>
        </p:nvSpPr>
        <p:spPr>
          <a:xfrm rot="16200000">
            <a:off x="-1226635" y="3371964"/>
            <a:ext cx="3306527" cy="707886"/>
          </a:xfrm>
          <a:prstGeom prst="rect">
            <a:avLst/>
          </a:prstGeom>
          <a:noFill/>
          <a:effectLst>
            <a:outerShdw blurRad="50800" dist="38100" dir="2700000" algn="tl" rotWithShape="0">
              <a:prstClr val="black">
                <a:alpha val="40000"/>
              </a:prstClr>
            </a:outerShdw>
          </a:effectLst>
        </p:spPr>
        <p:txBody>
          <a:bodyPr wrap="square" rtlCol="0">
            <a:spAutoFit/>
          </a:bodyPr>
          <a:lstStyle/>
          <a:p>
            <a:r>
              <a:rPr lang="it-IT" sz="4000" b="1" dirty="0" smtClean="0">
                <a:solidFill>
                  <a:srgbClr val="0092CF"/>
                </a:solidFill>
                <a:latin typeface="Arial"/>
                <a:cs typeface="Arial"/>
              </a:rPr>
              <a:t>TBH </a:t>
            </a:r>
            <a:r>
              <a:rPr lang="it-IT" sz="4000" b="1" dirty="0" err="1" smtClean="0">
                <a:solidFill>
                  <a:srgbClr val="0092CF"/>
                </a:solidFill>
                <a:latin typeface="Arial"/>
                <a:cs typeface="Arial"/>
              </a:rPr>
              <a:t>series</a:t>
            </a:r>
            <a:endParaRPr lang="it-IT" sz="4000" b="1" dirty="0">
              <a:solidFill>
                <a:srgbClr val="0092CF"/>
              </a:solidFill>
              <a:latin typeface="Arial"/>
              <a:cs typeface="Arial"/>
            </a:endParaRPr>
          </a:p>
        </p:txBody>
      </p:sp>
      <p:sp>
        <p:nvSpPr>
          <p:cNvPr id="17" name="CasellaDiTesto 16"/>
          <p:cNvSpPr txBox="1"/>
          <p:nvPr/>
        </p:nvSpPr>
        <p:spPr>
          <a:xfrm>
            <a:off x="8732985" y="6504084"/>
            <a:ext cx="350506" cy="246221"/>
          </a:xfrm>
          <a:prstGeom prst="rect">
            <a:avLst/>
          </a:prstGeom>
          <a:noFill/>
        </p:spPr>
        <p:txBody>
          <a:bodyPr wrap="square" rtlCol="0">
            <a:spAutoFit/>
          </a:bodyPr>
          <a:lstStyle/>
          <a:p>
            <a:pPr algn="ctr"/>
            <a:r>
              <a:rPr lang="it-IT" sz="1000" dirty="0" smtClean="0">
                <a:solidFill>
                  <a:schemeClr val="bg1"/>
                </a:solidFill>
                <a:latin typeface="Arial"/>
                <a:cs typeface="Arial"/>
              </a:rPr>
              <a:t>24</a:t>
            </a:r>
            <a:endParaRPr lang="it-IT" sz="1000" dirty="0">
              <a:solidFill>
                <a:schemeClr val="bg1"/>
              </a:solidFill>
              <a:latin typeface="Arial"/>
              <a:cs typeface="Arial"/>
            </a:endParaRPr>
          </a:p>
        </p:txBody>
      </p:sp>
    </p:spTree>
    <p:extLst>
      <p:ext uri="{BB962C8B-B14F-4D97-AF65-F5344CB8AC3E}">
        <p14:creationId xmlns:p14="http://schemas.microsoft.com/office/powerpoint/2010/main" xmlns="" val="41877976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26629" y="0"/>
            <a:ext cx="5308059" cy="6858000"/>
          </a:xfrm>
          <a:prstGeom prst="rect">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Rettangolo arrotondato 4"/>
          <p:cNvSpPr/>
          <p:nvPr/>
        </p:nvSpPr>
        <p:spPr>
          <a:xfrm>
            <a:off x="8750070" y="6475609"/>
            <a:ext cx="304632" cy="304632"/>
          </a:xfrm>
          <a:prstGeom prst="roundRect">
            <a:avLst/>
          </a:prstGeom>
          <a:solidFill>
            <a:srgbClr val="0092D2"/>
          </a:solidFill>
          <a:ln>
            <a:solidFill>
              <a:srgbClr val="0092C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Rettangolo arrotondato 5"/>
          <p:cNvSpPr/>
          <p:nvPr/>
        </p:nvSpPr>
        <p:spPr>
          <a:xfrm>
            <a:off x="8750070" y="6131293"/>
            <a:ext cx="304632" cy="304632"/>
          </a:xfrm>
          <a:prstGeom prst="round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arrotondato 6"/>
          <p:cNvSpPr/>
          <p:nvPr/>
        </p:nvSpPr>
        <p:spPr>
          <a:xfrm>
            <a:off x="8405750" y="647560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CasellaDiTesto 13"/>
          <p:cNvSpPr txBox="1"/>
          <p:nvPr/>
        </p:nvSpPr>
        <p:spPr>
          <a:xfrm>
            <a:off x="901016" y="91809"/>
            <a:ext cx="8182475" cy="711990"/>
          </a:xfrm>
          <a:prstGeom prst="rect">
            <a:avLst/>
          </a:prstGeom>
          <a:noFill/>
        </p:spPr>
        <p:txBody>
          <a:bodyPr wrap="square" rtlCol="0">
            <a:spAutoFit/>
          </a:bodyPr>
          <a:lstStyle/>
          <a:p>
            <a:pPr>
              <a:lnSpc>
                <a:spcPct val="120000"/>
              </a:lnSpc>
            </a:pPr>
            <a:r>
              <a:rPr lang="it-IT" sz="1700" b="1" dirty="0" err="1">
                <a:solidFill>
                  <a:srgbClr val="0092CF"/>
                </a:solidFill>
                <a:latin typeface="Arial"/>
                <a:cs typeface="Arial"/>
              </a:rPr>
              <a:t>Axial</a:t>
            </a:r>
            <a:r>
              <a:rPr lang="it-IT" sz="1700" b="1" dirty="0">
                <a:solidFill>
                  <a:srgbClr val="0092CF"/>
                </a:solidFill>
                <a:latin typeface="Arial"/>
                <a:cs typeface="Arial"/>
              </a:rPr>
              <a:t> </a:t>
            </a:r>
            <a:r>
              <a:rPr lang="it-IT" sz="1700" b="1" dirty="0" err="1">
                <a:solidFill>
                  <a:srgbClr val="0092CF"/>
                </a:solidFill>
                <a:latin typeface="Arial"/>
                <a:cs typeface="Arial"/>
              </a:rPr>
              <a:t>driven</a:t>
            </a:r>
            <a:r>
              <a:rPr lang="it-IT" sz="1700" b="1" dirty="0">
                <a:solidFill>
                  <a:srgbClr val="0092CF"/>
                </a:solidFill>
                <a:latin typeface="Arial"/>
                <a:cs typeface="Arial"/>
              </a:rPr>
              <a:t> </a:t>
            </a:r>
            <a:r>
              <a:rPr lang="it-IT" sz="1700" b="1" dirty="0" err="1">
                <a:solidFill>
                  <a:srgbClr val="0092CF"/>
                </a:solidFill>
                <a:latin typeface="Arial"/>
                <a:cs typeface="Arial"/>
              </a:rPr>
              <a:t>tools</a:t>
            </a:r>
            <a:r>
              <a:rPr lang="it-IT" sz="1700" b="1" dirty="0">
                <a:solidFill>
                  <a:srgbClr val="0092CF"/>
                </a:solidFill>
                <a:latin typeface="Arial"/>
                <a:cs typeface="Arial"/>
              </a:rPr>
              <a:t> </a:t>
            </a:r>
            <a:r>
              <a:rPr lang="it-IT" sz="1700" b="1" dirty="0" err="1">
                <a:solidFill>
                  <a:srgbClr val="0092CF"/>
                </a:solidFill>
                <a:latin typeface="Arial"/>
                <a:cs typeface="Arial"/>
              </a:rPr>
              <a:t>hydraulic</a:t>
            </a:r>
            <a:r>
              <a:rPr lang="it-IT" sz="1700" b="1" dirty="0">
                <a:solidFill>
                  <a:srgbClr val="0092CF"/>
                </a:solidFill>
                <a:latin typeface="Arial"/>
                <a:cs typeface="Arial"/>
              </a:rPr>
              <a:t> </a:t>
            </a:r>
            <a:r>
              <a:rPr lang="it-IT" sz="1700" b="1" dirty="0" err="1">
                <a:solidFill>
                  <a:srgbClr val="0092CF"/>
                </a:solidFill>
                <a:latin typeface="Arial"/>
                <a:cs typeface="Arial"/>
              </a:rPr>
              <a:t>turrets</a:t>
            </a:r>
            <a:r>
              <a:rPr lang="it-IT" sz="1700" b="1" dirty="0">
                <a:solidFill>
                  <a:srgbClr val="0092CF"/>
                </a:solidFill>
                <a:latin typeface="Arial"/>
                <a:cs typeface="Arial"/>
              </a:rPr>
              <a:t> for </a:t>
            </a:r>
            <a:r>
              <a:rPr lang="it-IT" sz="1700" b="1" dirty="0" err="1">
                <a:solidFill>
                  <a:srgbClr val="0092CF"/>
                </a:solidFill>
                <a:latin typeface="Arial"/>
                <a:cs typeface="Arial"/>
              </a:rPr>
              <a:t>tool-holders</a:t>
            </a:r>
            <a:r>
              <a:rPr lang="it-IT" sz="1700" b="1" dirty="0">
                <a:solidFill>
                  <a:srgbClr val="0092CF"/>
                </a:solidFill>
                <a:latin typeface="Arial"/>
                <a:cs typeface="Arial"/>
              </a:rPr>
              <a:t> </a:t>
            </a:r>
            <a:r>
              <a:rPr lang="it-IT" sz="1700" b="1" dirty="0" err="1">
                <a:solidFill>
                  <a:srgbClr val="0092CF"/>
                </a:solidFill>
                <a:latin typeface="Arial"/>
                <a:cs typeface="Arial"/>
              </a:rPr>
              <a:t>as</a:t>
            </a:r>
            <a:r>
              <a:rPr lang="it-IT" sz="1700" b="1" dirty="0">
                <a:solidFill>
                  <a:srgbClr val="0092CF"/>
                </a:solidFill>
                <a:latin typeface="Arial"/>
                <a:cs typeface="Arial"/>
              </a:rPr>
              <a:t> per ISO </a:t>
            </a:r>
            <a:r>
              <a:rPr lang="it-IT" sz="1700" b="1" dirty="0" smtClean="0">
                <a:solidFill>
                  <a:srgbClr val="0092CF"/>
                </a:solidFill>
                <a:latin typeface="Arial"/>
                <a:cs typeface="Arial"/>
              </a:rPr>
              <a:t>10889 </a:t>
            </a:r>
            <a:r>
              <a:rPr lang="it-IT" sz="1700" b="1" dirty="0" err="1">
                <a:solidFill>
                  <a:srgbClr val="0092CF"/>
                </a:solidFill>
                <a:latin typeface="Arial"/>
                <a:cs typeface="Arial"/>
              </a:rPr>
              <a:t>norms</a:t>
            </a:r>
            <a:endParaRPr lang="it-IT" sz="1700" b="1" dirty="0">
              <a:solidFill>
                <a:srgbClr val="0092CF"/>
              </a:solidFill>
              <a:latin typeface="Arial"/>
              <a:cs typeface="Arial"/>
            </a:endParaRPr>
          </a:p>
          <a:p>
            <a:pPr>
              <a:lnSpc>
                <a:spcPct val="120000"/>
              </a:lnSpc>
            </a:pPr>
            <a:r>
              <a:rPr lang="it-IT" sz="1600" dirty="0" err="1" smtClean="0">
                <a:solidFill>
                  <a:srgbClr val="7F7F7F"/>
                </a:solidFill>
                <a:latin typeface="Arial"/>
                <a:cs typeface="Arial"/>
              </a:rPr>
              <a:t>Description</a:t>
            </a:r>
            <a:endParaRPr lang="it-IT" sz="1600" dirty="0">
              <a:solidFill>
                <a:srgbClr val="7F7F7F"/>
              </a:solidFill>
              <a:latin typeface="Arial"/>
              <a:cs typeface="Arial"/>
            </a:endParaRPr>
          </a:p>
        </p:txBody>
      </p:sp>
      <p:cxnSp>
        <p:nvCxnSpPr>
          <p:cNvPr id="15" name="Connettore 1 14"/>
          <p:cNvCxnSpPr/>
          <p:nvPr/>
        </p:nvCxnSpPr>
        <p:spPr>
          <a:xfrm>
            <a:off x="1011438" y="473752"/>
            <a:ext cx="7738632" cy="0"/>
          </a:xfrm>
          <a:prstGeom prst="line">
            <a:avLst/>
          </a:prstGeom>
          <a:ln w="19050" cmpd="sng">
            <a:solidFill>
              <a:schemeClr val="tx1">
                <a:lumMod val="50000"/>
                <a:lumOff val="50000"/>
              </a:schemeClr>
            </a:solidFill>
            <a:prstDash val="solid"/>
          </a:ln>
        </p:spPr>
        <p:style>
          <a:lnRef idx="1">
            <a:schemeClr val="dk1"/>
          </a:lnRef>
          <a:fillRef idx="0">
            <a:schemeClr val="dk1"/>
          </a:fillRef>
          <a:effectRef idx="0">
            <a:schemeClr val="dk1"/>
          </a:effectRef>
          <a:fontRef idx="minor">
            <a:schemeClr val="tx1"/>
          </a:fontRef>
        </p:style>
      </p:cxnSp>
      <p:sp>
        <p:nvSpPr>
          <p:cNvPr id="9" name="Rettangolo arrotondato 8"/>
          <p:cNvSpPr/>
          <p:nvPr/>
        </p:nvSpPr>
        <p:spPr>
          <a:xfrm>
            <a:off x="78644" y="64099"/>
            <a:ext cx="830449" cy="830449"/>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Rettangolo arrotondato 9"/>
          <p:cNvSpPr/>
          <p:nvPr/>
        </p:nvSpPr>
        <p:spPr>
          <a:xfrm>
            <a:off x="426628" y="984830"/>
            <a:ext cx="460155" cy="460155"/>
          </a:xfrm>
          <a:prstGeom prst="roundRect">
            <a:avLst/>
          </a:prstGeom>
          <a:solidFill>
            <a:srgbClr val="0092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Rettangolo arrotondato 10"/>
          <p:cNvSpPr/>
          <p:nvPr/>
        </p:nvSpPr>
        <p:spPr>
          <a:xfrm>
            <a:off x="82309" y="148466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4" name="Immagine 3" descr="LOGHI UFFICIALI.png"/>
          <p:cNvPicPr>
            <a:picLocks noChangeAspect="1"/>
          </p:cNvPicPr>
          <p:nvPr/>
        </p:nvPicPr>
        <p:blipFill>
          <a:blip r:embed="rId2">
            <a:alphaModFix amt="90000"/>
            <a:extLst>
              <a:ext uri="{28A0092B-C50C-407E-A947-70E740481C1C}">
                <a14:useLocalDpi xmlns:a14="http://schemas.microsoft.com/office/drawing/2010/main" xmlns="" val="0"/>
              </a:ext>
            </a:extLst>
          </a:blip>
          <a:stretch>
            <a:fillRect/>
          </a:stretch>
        </p:blipFill>
        <p:spPr>
          <a:xfrm>
            <a:off x="133747" y="131091"/>
            <a:ext cx="734372" cy="734372"/>
          </a:xfrm>
          <a:prstGeom prst="rect">
            <a:avLst/>
          </a:prstGeom>
        </p:spPr>
      </p:pic>
      <p:sp>
        <p:nvSpPr>
          <p:cNvPr id="17" name="CasellaDiTesto 16"/>
          <p:cNvSpPr txBox="1"/>
          <p:nvPr/>
        </p:nvSpPr>
        <p:spPr>
          <a:xfrm>
            <a:off x="5176672" y="984830"/>
            <a:ext cx="3229078" cy="4216539"/>
          </a:xfrm>
          <a:prstGeom prst="rect">
            <a:avLst/>
          </a:prstGeom>
          <a:noFill/>
        </p:spPr>
        <p:txBody>
          <a:bodyPr wrap="square" rtlCol="0">
            <a:spAutoFit/>
          </a:bodyPr>
          <a:lstStyle/>
          <a:p>
            <a:r>
              <a:rPr lang="en-US" sz="1000" b="1" dirty="0" smtClean="0">
                <a:solidFill>
                  <a:schemeClr val="tx1">
                    <a:lumMod val="50000"/>
                    <a:lumOff val="50000"/>
                  </a:schemeClr>
                </a:solidFill>
                <a:latin typeface="Arial"/>
                <a:cs typeface="Arial"/>
              </a:rPr>
              <a:t>TBH </a:t>
            </a:r>
            <a:r>
              <a:rPr lang="en-US" sz="1000" b="1" dirty="0">
                <a:solidFill>
                  <a:schemeClr val="tx1">
                    <a:lumMod val="50000"/>
                    <a:lumOff val="50000"/>
                  </a:schemeClr>
                </a:solidFill>
                <a:latin typeface="Arial"/>
                <a:cs typeface="Arial"/>
              </a:rPr>
              <a:t>turrets can be equipped with external modular driven tool system.</a:t>
            </a:r>
            <a:br>
              <a:rPr lang="en-US" sz="1000" b="1" dirty="0">
                <a:solidFill>
                  <a:schemeClr val="tx1">
                    <a:lumMod val="50000"/>
                    <a:lumOff val="50000"/>
                  </a:schemeClr>
                </a:solidFill>
                <a:latin typeface="Arial"/>
                <a:cs typeface="Arial"/>
              </a:rPr>
            </a:br>
            <a:r>
              <a:rPr lang="en-US" sz="1000" b="1" dirty="0">
                <a:solidFill>
                  <a:schemeClr val="tx1">
                    <a:lumMod val="50000"/>
                    <a:lumOff val="50000"/>
                  </a:schemeClr>
                </a:solidFill>
                <a:latin typeface="Arial"/>
                <a:cs typeface="Arial"/>
              </a:rPr>
              <a:t>Only the tool in working position is driven.</a:t>
            </a:r>
            <a:br>
              <a:rPr lang="en-US" sz="1000" b="1" dirty="0">
                <a:solidFill>
                  <a:schemeClr val="tx1">
                    <a:lumMod val="50000"/>
                    <a:lumOff val="50000"/>
                  </a:schemeClr>
                </a:solidFill>
                <a:latin typeface="Arial"/>
                <a:cs typeface="Arial"/>
              </a:rPr>
            </a:br>
            <a:r>
              <a:rPr lang="en-US" sz="1000" b="1" dirty="0">
                <a:solidFill>
                  <a:schemeClr val="tx1">
                    <a:lumMod val="50000"/>
                    <a:lumOff val="50000"/>
                  </a:schemeClr>
                </a:solidFill>
                <a:latin typeface="Arial"/>
                <a:cs typeface="Arial"/>
              </a:rPr>
              <a:t>No live tool clutch orientation is required, thanks to automatic engagement and disengagement, helping dead times saving. </a:t>
            </a:r>
            <a:endParaRPr lang="en-US" sz="1000" dirty="0">
              <a:solidFill>
                <a:schemeClr val="tx1">
                  <a:lumMod val="50000"/>
                  <a:lumOff val="50000"/>
                </a:schemeClr>
              </a:solidFill>
              <a:latin typeface="Arial"/>
              <a:cs typeface="Arial"/>
            </a:endParaRPr>
          </a:p>
          <a:p>
            <a:r>
              <a:rPr lang="en-US" sz="1000" b="1" dirty="0">
                <a:solidFill>
                  <a:schemeClr val="tx1">
                    <a:lumMod val="50000"/>
                    <a:lumOff val="50000"/>
                  </a:schemeClr>
                </a:solidFill>
                <a:latin typeface="Arial"/>
                <a:cs typeface="Arial"/>
              </a:rPr>
              <a:t>Discs according to ISO 10889 (ex DIN 69880) norms used.</a:t>
            </a:r>
            <a:br>
              <a:rPr lang="en-US" sz="1000" b="1" dirty="0">
                <a:solidFill>
                  <a:schemeClr val="tx1">
                    <a:lumMod val="50000"/>
                    <a:lumOff val="50000"/>
                  </a:schemeClr>
                </a:solidFill>
                <a:latin typeface="Arial"/>
                <a:cs typeface="Arial"/>
              </a:rPr>
            </a:br>
            <a:r>
              <a:rPr lang="en-US" sz="1000" b="1" dirty="0">
                <a:solidFill>
                  <a:schemeClr val="tx1">
                    <a:lumMod val="50000"/>
                    <a:lumOff val="50000"/>
                  </a:schemeClr>
                </a:solidFill>
                <a:latin typeface="Arial"/>
                <a:cs typeface="Arial"/>
              </a:rPr>
              <a:t>All disc positions can be used either for fixed or for live tool. </a:t>
            </a:r>
            <a:endParaRPr lang="en-US" sz="1000" dirty="0">
              <a:solidFill>
                <a:schemeClr val="tx1">
                  <a:lumMod val="50000"/>
                  <a:lumOff val="50000"/>
                </a:schemeClr>
              </a:solidFill>
              <a:latin typeface="Arial"/>
              <a:cs typeface="Arial"/>
            </a:endParaRPr>
          </a:p>
          <a:p>
            <a:r>
              <a:rPr lang="en-US" sz="1000" b="1" dirty="0">
                <a:solidFill>
                  <a:schemeClr val="tx1">
                    <a:lumMod val="50000"/>
                    <a:lumOff val="50000"/>
                  </a:schemeClr>
                </a:solidFill>
                <a:latin typeface="Arial"/>
                <a:cs typeface="Arial"/>
              </a:rPr>
              <a:t>Compact overall dimensions of the driven tool system do not effect the working capacity of the lathe. </a:t>
            </a:r>
            <a:endParaRPr lang="en-US" sz="1000" b="1" dirty="0" smtClean="0">
              <a:solidFill>
                <a:schemeClr val="tx1">
                  <a:lumMod val="50000"/>
                  <a:lumOff val="50000"/>
                </a:schemeClr>
              </a:solidFill>
              <a:latin typeface="Arial"/>
              <a:cs typeface="Arial"/>
            </a:endParaRPr>
          </a:p>
          <a:p>
            <a:endParaRPr lang="en-US" sz="1000" b="1" dirty="0">
              <a:solidFill>
                <a:schemeClr val="tx1">
                  <a:lumMod val="50000"/>
                  <a:lumOff val="50000"/>
                </a:schemeClr>
              </a:solidFill>
              <a:latin typeface="Arial"/>
              <a:cs typeface="Arial"/>
            </a:endParaRPr>
          </a:p>
          <a:p>
            <a:endParaRPr lang="en-US" sz="1000" dirty="0">
              <a:solidFill>
                <a:schemeClr val="tx1">
                  <a:lumMod val="50000"/>
                  <a:lumOff val="50000"/>
                </a:schemeClr>
              </a:solidFill>
              <a:latin typeface="Arial"/>
              <a:cs typeface="Arial"/>
            </a:endParaRPr>
          </a:p>
          <a:p>
            <a:r>
              <a:rPr lang="en-US" sz="1000" dirty="0">
                <a:solidFill>
                  <a:schemeClr val="tx1">
                    <a:lumMod val="50000"/>
                    <a:lumOff val="50000"/>
                  </a:schemeClr>
                </a:solidFill>
                <a:latin typeface="Arial"/>
                <a:cs typeface="Arial"/>
              </a:rPr>
              <a:t>Main characteristics: </a:t>
            </a:r>
          </a:p>
          <a:p>
            <a:pPr marL="171450" indent="-171450">
              <a:buFont typeface="Arial"/>
              <a:buChar char="•"/>
            </a:pPr>
            <a:r>
              <a:rPr lang="en-US" sz="1000" dirty="0">
                <a:solidFill>
                  <a:schemeClr val="tx1">
                    <a:lumMod val="50000"/>
                    <a:lumOff val="50000"/>
                  </a:schemeClr>
                </a:solidFill>
                <a:latin typeface="Arial"/>
                <a:cs typeface="Arial"/>
              </a:rPr>
              <a:t>Very high rotating speed and minimum indexing </a:t>
            </a:r>
          </a:p>
          <a:p>
            <a:pPr marL="171450" indent="-171450">
              <a:buFont typeface="Arial"/>
              <a:buChar char="•"/>
            </a:pPr>
            <a:r>
              <a:rPr lang="en-US" sz="1000" dirty="0">
                <a:solidFill>
                  <a:schemeClr val="tx1">
                    <a:lumMod val="50000"/>
                    <a:lumOff val="50000"/>
                  </a:schemeClr>
                </a:solidFill>
                <a:latin typeface="Arial"/>
                <a:cs typeface="Arial"/>
              </a:rPr>
              <a:t>times </a:t>
            </a:r>
          </a:p>
          <a:p>
            <a:pPr marL="171450" indent="-171450">
              <a:buFont typeface="Arial"/>
              <a:buChar char="•"/>
            </a:pPr>
            <a:r>
              <a:rPr lang="en-US" sz="1000" dirty="0">
                <a:solidFill>
                  <a:schemeClr val="tx1">
                    <a:lumMod val="50000"/>
                    <a:lumOff val="50000"/>
                  </a:schemeClr>
                </a:solidFill>
                <a:latin typeface="Arial"/>
                <a:cs typeface="Arial"/>
              </a:rPr>
              <a:t>Locking and unlocking without axial movement </a:t>
            </a:r>
          </a:p>
          <a:p>
            <a:pPr marL="171450" indent="-171450">
              <a:buFont typeface="Arial"/>
              <a:buChar char="•"/>
            </a:pPr>
            <a:r>
              <a:rPr lang="en-US" sz="1000" dirty="0">
                <a:solidFill>
                  <a:schemeClr val="tx1">
                    <a:lumMod val="50000"/>
                    <a:lumOff val="50000"/>
                  </a:schemeClr>
                </a:solidFill>
                <a:latin typeface="Arial"/>
                <a:cs typeface="Arial"/>
              </a:rPr>
              <a:t>Bi-directional rotation </a:t>
            </a:r>
          </a:p>
          <a:p>
            <a:pPr marL="171450" indent="-171450">
              <a:buFont typeface="Arial"/>
              <a:buChar char="•"/>
            </a:pPr>
            <a:r>
              <a:rPr lang="en-US" sz="1000" dirty="0">
                <a:solidFill>
                  <a:schemeClr val="tx1">
                    <a:lumMod val="50000"/>
                    <a:lumOff val="50000"/>
                  </a:schemeClr>
                </a:solidFill>
                <a:latin typeface="Arial"/>
                <a:cs typeface="Arial"/>
              </a:rPr>
              <a:t>Oil lubrication of turret and power tool system </a:t>
            </a:r>
          </a:p>
          <a:p>
            <a:pPr marL="171450" indent="-171450">
              <a:buFont typeface="Arial"/>
              <a:buChar char="•"/>
            </a:pPr>
            <a:r>
              <a:rPr lang="en-US" sz="1000" dirty="0">
                <a:solidFill>
                  <a:schemeClr val="tx1">
                    <a:lumMod val="50000"/>
                    <a:lumOff val="50000"/>
                  </a:schemeClr>
                </a:solidFill>
                <a:latin typeface="Arial"/>
                <a:cs typeface="Arial"/>
              </a:rPr>
              <a:t>Double proximity switch for engagement control </a:t>
            </a:r>
          </a:p>
          <a:p>
            <a:pPr marL="171450" indent="-171450">
              <a:buFont typeface="Arial"/>
              <a:buChar char="•"/>
            </a:pPr>
            <a:r>
              <a:rPr lang="en-US" sz="1000" dirty="0">
                <a:solidFill>
                  <a:schemeClr val="tx1">
                    <a:lumMod val="50000"/>
                    <a:lumOff val="50000"/>
                  </a:schemeClr>
                </a:solidFill>
                <a:latin typeface="Arial"/>
                <a:cs typeface="Arial"/>
              </a:rPr>
              <a:t>High rigidity, due to the new design </a:t>
            </a:r>
          </a:p>
          <a:p>
            <a:pPr marL="171450" indent="-171450">
              <a:buFont typeface="Arial"/>
              <a:buChar char="•"/>
            </a:pPr>
            <a:r>
              <a:rPr lang="en-US" sz="1000" dirty="0">
                <a:solidFill>
                  <a:schemeClr val="tx1">
                    <a:lumMod val="50000"/>
                    <a:lumOff val="50000"/>
                  </a:schemeClr>
                </a:solidFill>
                <a:latin typeface="Arial"/>
                <a:cs typeface="Arial"/>
              </a:rPr>
              <a:t>Absolute positioning </a:t>
            </a:r>
          </a:p>
          <a:p>
            <a:pPr marL="171450" indent="-171450">
              <a:buFont typeface="Arial"/>
              <a:buChar char="•"/>
            </a:pPr>
            <a:r>
              <a:rPr lang="en-US" sz="1000" dirty="0">
                <a:solidFill>
                  <a:schemeClr val="tx1">
                    <a:lumMod val="50000"/>
                    <a:lumOff val="50000"/>
                  </a:schemeClr>
                </a:solidFill>
                <a:latin typeface="Arial"/>
                <a:cs typeface="Arial"/>
              </a:rPr>
              <a:t>Easy maintenance </a:t>
            </a:r>
          </a:p>
          <a:p>
            <a:pPr marL="285750" indent="-285750">
              <a:buFont typeface="Arial"/>
              <a:buChar char="•"/>
            </a:pPr>
            <a:endParaRPr lang="it-IT" dirty="0">
              <a:solidFill>
                <a:schemeClr val="tx1">
                  <a:lumMod val="50000"/>
                  <a:lumOff val="50000"/>
                </a:schemeClr>
              </a:solidFill>
            </a:endParaRPr>
          </a:p>
        </p:txBody>
      </p:sp>
      <p:sp>
        <p:nvSpPr>
          <p:cNvPr id="19" name="CasellaDiTesto 18"/>
          <p:cNvSpPr txBox="1"/>
          <p:nvPr/>
        </p:nvSpPr>
        <p:spPr>
          <a:xfrm rot="16200000">
            <a:off x="-1429187" y="3421481"/>
            <a:ext cx="3711631" cy="707886"/>
          </a:xfrm>
          <a:prstGeom prst="rect">
            <a:avLst/>
          </a:prstGeom>
          <a:noFill/>
          <a:effectLst>
            <a:outerShdw blurRad="50800" dist="38100" dir="2700000" algn="tl" rotWithShape="0">
              <a:prstClr val="black">
                <a:alpha val="40000"/>
              </a:prstClr>
            </a:outerShdw>
          </a:effectLst>
        </p:spPr>
        <p:txBody>
          <a:bodyPr wrap="square" rtlCol="0">
            <a:spAutoFit/>
          </a:bodyPr>
          <a:lstStyle/>
          <a:p>
            <a:r>
              <a:rPr lang="it-IT" sz="4000" b="1" dirty="0" smtClean="0">
                <a:solidFill>
                  <a:srgbClr val="0092CF"/>
                </a:solidFill>
                <a:latin typeface="Arial"/>
                <a:cs typeface="Arial"/>
              </a:rPr>
              <a:t>TBHMA </a:t>
            </a:r>
            <a:r>
              <a:rPr lang="it-IT" sz="4000" b="1" dirty="0" err="1" smtClean="0">
                <a:solidFill>
                  <a:srgbClr val="0092CF"/>
                </a:solidFill>
                <a:latin typeface="Arial"/>
                <a:cs typeface="Arial"/>
              </a:rPr>
              <a:t>series</a:t>
            </a:r>
            <a:endParaRPr lang="it-IT" sz="4000" b="1" dirty="0">
              <a:solidFill>
                <a:srgbClr val="0092CF"/>
              </a:solidFill>
              <a:latin typeface="Arial"/>
              <a:cs typeface="Arial"/>
            </a:endParaRPr>
          </a:p>
        </p:txBody>
      </p:sp>
      <p:sp>
        <p:nvSpPr>
          <p:cNvPr id="20" name="Rettangolo arrotondato 19"/>
          <p:cNvSpPr/>
          <p:nvPr/>
        </p:nvSpPr>
        <p:spPr>
          <a:xfrm>
            <a:off x="3615227" y="4793751"/>
            <a:ext cx="1170839" cy="1170839"/>
          </a:xfrm>
          <a:prstGeom prst="roundRect">
            <a:avLst/>
          </a:prstGeom>
          <a:solidFill>
            <a:srgbClr val="0092D2"/>
          </a:solidFill>
          <a:ln>
            <a:solidFill>
              <a:srgbClr val="0092C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1" name="Rettangolo arrotondato 20"/>
          <p:cNvSpPr/>
          <p:nvPr/>
        </p:nvSpPr>
        <p:spPr>
          <a:xfrm>
            <a:off x="2347448" y="4793751"/>
            <a:ext cx="1170839" cy="1170839"/>
          </a:xfrm>
          <a:prstGeom prst="round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2" name="Rettangolo arrotondato 21"/>
          <p:cNvSpPr/>
          <p:nvPr/>
        </p:nvSpPr>
        <p:spPr>
          <a:xfrm>
            <a:off x="1079669" y="4793751"/>
            <a:ext cx="1170839" cy="1170839"/>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23" name="Immagine 2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95411" y="4842226"/>
            <a:ext cx="1539558" cy="1154668"/>
          </a:xfrm>
          <a:prstGeom prst="rect">
            <a:avLst/>
          </a:prstGeom>
        </p:spPr>
      </p:pic>
      <p:pic>
        <p:nvPicPr>
          <p:cNvPr id="24" name="Immagine 2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151739" y="4842226"/>
            <a:ext cx="1448445" cy="1086333"/>
          </a:xfrm>
          <a:prstGeom prst="rect">
            <a:avLst/>
          </a:prstGeom>
        </p:spPr>
      </p:pic>
      <p:pic>
        <p:nvPicPr>
          <p:cNvPr id="25" name="Immagine 24"/>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487633" y="4842226"/>
            <a:ext cx="1414642" cy="1060981"/>
          </a:xfrm>
          <a:prstGeom prst="rect">
            <a:avLst/>
          </a:prstGeom>
        </p:spPr>
      </p:pic>
      <p:pic>
        <p:nvPicPr>
          <p:cNvPr id="26" name="Immagine 25"/>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095240" y="986100"/>
            <a:ext cx="3810000" cy="3451860"/>
          </a:xfrm>
          <a:prstGeom prst="rect">
            <a:avLst/>
          </a:prstGeom>
        </p:spPr>
      </p:pic>
      <p:sp>
        <p:nvSpPr>
          <p:cNvPr id="27" name="CasellaDiTesto 26"/>
          <p:cNvSpPr txBox="1"/>
          <p:nvPr/>
        </p:nvSpPr>
        <p:spPr>
          <a:xfrm>
            <a:off x="8732985" y="6504084"/>
            <a:ext cx="350506" cy="246221"/>
          </a:xfrm>
          <a:prstGeom prst="rect">
            <a:avLst/>
          </a:prstGeom>
          <a:noFill/>
        </p:spPr>
        <p:txBody>
          <a:bodyPr wrap="square" rtlCol="0">
            <a:spAutoFit/>
          </a:bodyPr>
          <a:lstStyle/>
          <a:p>
            <a:pPr algn="ctr"/>
            <a:r>
              <a:rPr lang="it-IT" sz="1000" dirty="0" smtClean="0">
                <a:solidFill>
                  <a:schemeClr val="bg1"/>
                </a:solidFill>
                <a:latin typeface="Arial"/>
                <a:cs typeface="Arial"/>
              </a:rPr>
              <a:t>25</a:t>
            </a:r>
            <a:endParaRPr lang="it-IT" sz="1000" dirty="0">
              <a:solidFill>
                <a:schemeClr val="bg1"/>
              </a:solidFill>
              <a:latin typeface="Arial"/>
              <a:cs typeface="Arial"/>
            </a:endParaRPr>
          </a:p>
        </p:txBody>
      </p:sp>
    </p:spTree>
    <p:extLst>
      <p:ext uri="{BB962C8B-B14F-4D97-AF65-F5344CB8AC3E}">
        <p14:creationId xmlns:p14="http://schemas.microsoft.com/office/powerpoint/2010/main" xmlns="" val="33822092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26629" y="0"/>
            <a:ext cx="5308059" cy="6858000"/>
          </a:xfrm>
          <a:prstGeom prst="rect">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Rettangolo arrotondato 4"/>
          <p:cNvSpPr/>
          <p:nvPr/>
        </p:nvSpPr>
        <p:spPr>
          <a:xfrm>
            <a:off x="8750070" y="6475609"/>
            <a:ext cx="304632" cy="304632"/>
          </a:xfrm>
          <a:prstGeom prst="roundRect">
            <a:avLst/>
          </a:prstGeom>
          <a:solidFill>
            <a:srgbClr val="0092D2"/>
          </a:solidFill>
          <a:ln>
            <a:solidFill>
              <a:srgbClr val="0092C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Rettangolo arrotondato 5"/>
          <p:cNvSpPr/>
          <p:nvPr/>
        </p:nvSpPr>
        <p:spPr>
          <a:xfrm>
            <a:off x="8750070" y="6131293"/>
            <a:ext cx="304632" cy="304632"/>
          </a:xfrm>
          <a:prstGeom prst="round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arrotondato 6"/>
          <p:cNvSpPr/>
          <p:nvPr/>
        </p:nvSpPr>
        <p:spPr>
          <a:xfrm>
            <a:off x="8405750" y="647560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34379" y="584632"/>
            <a:ext cx="9961328" cy="8580602"/>
          </a:xfrm>
          <a:prstGeom prst="rect">
            <a:avLst/>
          </a:prstGeom>
          <a:ln>
            <a:noFill/>
          </a:ln>
        </p:spPr>
      </p:pic>
      <p:sp>
        <p:nvSpPr>
          <p:cNvPr id="9" name="CasellaDiTesto 8"/>
          <p:cNvSpPr txBox="1"/>
          <p:nvPr/>
        </p:nvSpPr>
        <p:spPr>
          <a:xfrm rot="16200000">
            <a:off x="-1429187" y="3421481"/>
            <a:ext cx="3711631" cy="707886"/>
          </a:xfrm>
          <a:prstGeom prst="rect">
            <a:avLst/>
          </a:prstGeom>
          <a:noFill/>
          <a:effectLst>
            <a:outerShdw blurRad="50800" dist="38100" dir="2700000" algn="tl" rotWithShape="0">
              <a:prstClr val="black">
                <a:alpha val="40000"/>
              </a:prstClr>
            </a:outerShdw>
          </a:effectLst>
        </p:spPr>
        <p:txBody>
          <a:bodyPr wrap="square" rtlCol="0">
            <a:spAutoFit/>
          </a:bodyPr>
          <a:lstStyle/>
          <a:p>
            <a:r>
              <a:rPr lang="it-IT" sz="4000" b="1" dirty="0" smtClean="0">
                <a:solidFill>
                  <a:srgbClr val="0092CF"/>
                </a:solidFill>
                <a:latin typeface="Arial"/>
                <a:cs typeface="Arial"/>
              </a:rPr>
              <a:t>TBHMA </a:t>
            </a:r>
            <a:r>
              <a:rPr lang="it-IT" sz="4000" b="1" dirty="0" err="1" smtClean="0">
                <a:solidFill>
                  <a:srgbClr val="0092CF"/>
                </a:solidFill>
                <a:latin typeface="Arial"/>
                <a:cs typeface="Arial"/>
              </a:rPr>
              <a:t>series</a:t>
            </a:r>
            <a:endParaRPr lang="it-IT" sz="4000" b="1" dirty="0">
              <a:solidFill>
                <a:srgbClr val="0092CF"/>
              </a:solidFill>
              <a:latin typeface="Arial"/>
              <a:cs typeface="Arial"/>
            </a:endParaRPr>
          </a:p>
        </p:txBody>
      </p:sp>
      <p:sp>
        <p:nvSpPr>
          <p:cNvPr id="10" name="CasellaDiTesto 9"/>
          <p:cNvSpPr txBox="1"/>
          <p:nvPr/>
        </p:nvSpPr>
        <p:spPr>
          <a:xfrm>
            <a:off x="901017" y="91809"/>
            <a:ext cx="8153686" cy="711990"/>
          </a:xfrm>
          <a:prstGeom prst="rect">
            <a:avLst/>
          </a:prstGeom>
          <a:noFill/>
        </p:spPr>
        <p:txBody>
          <a:bodyPr wrap="square" rtlCol="0">
            <a:spAutoFit/>
          </a:bodyPr>
          <a:lstStyle/>
          <a:p>
            <a:pPr>
              <a:lnSpc>
                <a:spcPct val="120000"/>
              </a:lnSpc>
            </a:pPr>
            <a:r>
              <a:rPr lang="it-IT" sz="1700" b="1" dirty="0" err="1">
                <a:solidFill>
                  <a:srgbClr val="0092CF"/>
                </a:solidFill>
                <a:latin typeface="Arial"/>
                <a:cs typeface="Arial"/>
              </a:rPr>
              <a:t>Axial</a:t>
            </a:r>
            <a:r>
              <a:rPr lang="it-IT" sz="1700" b="1" dirty="0">
                <a:solidFill>
                  <a:srgbClr val="0092CF"/>
                </a:solidFill>
                <a:latin typeface="Arial"/>
                <a:cs typeface="Arial"/>
              </a:rPr>
              <a:t> </a:t>
            </a:r>
            <a:r>
              <a:rPr lang="it-IT" sz="1700" b="1" dirty="0" err="1">
                <a:solidFill>
                  <a:srgbClr val="0092CF"/>
                </a:solidFill>
                <a:latin typeface="Arial"/>
                <a:cs typeface="Arial"/>
              </a:rPr>
              <a:t>driven</a:t>
            </a:r>
            <a:r>
              <a:rPr lang="it-IT" sz="1700" b="1" dirty="0">
                <a:solidFill>
                  <a:srgbClr val="0092CF"/>
                </a:solidFill>
                <a:latin typeface="Arial"/>
                <a:cs typeface="Arial"/>
              </a:rPr>
              <a:t> </a:t>
            </a:r>
            <a:r>
              <a:rPr lang="it-IT" sz="1700" b="1" dirty="0" err="1">
                <a:solidFill>
                  <a:srgbClr val="0092CF"/>
                </a:solidFill>
                <a:latin typeface="Arial"/>
                <a:cs typeface="Arial"/>
              </a:rPr>
              <a:t>tools</a:t>
            </a:r>
            <a:r>
              <a:rPr lang="it-IT" sz="1700" b="1" dirty="0">
                <a:solidFill>
                  <a:srgbClr val="0092CF"/>
                </a:solidFill>
                <a:latin typeface="Arial"/>
                <a:cs typeface="Arial"/>
              </a:rPr>
              <a:t> </a:t>
            </a:r>
            <a:r>
              <a:rPr lang="it-IT" sz="1700" b="1" dirty="0" err="1">
                <a:solidFill>
                  <a:srgbClr val="0092CF"/>
                </a:solidFill>
                <a:latin typeface="Arial"/>
                <a:cs typeface="Arial"/>
              </a:rPr>
              <a:t>hydraulic</a:t>
            </a:r>
            <a:r>
              <a:rPr lang="it-IT" sz="1700" b="1" dirty="0">
                <a:solidFill>
                  <a:srgbClr val="0092CF"/>
                </a:solidFill>
                <a:latin typeface="Arial"/>
                <a:cs typeface="Arial"/>
              </a:rPr>
              <a:t> </a:t>
            </a:r>
            <a:r>
              <a:rPr lang="it-IT" sz="1700" b="1" dirty="0" err="1">
                <a:solidFill>
                  <a:srgbClr val="0092CF"/>
                </a:solidFill>
                <a:latin typeface="Arial"/>
                <a:cs typeface="Arial"/>
              </a:rPr>
              <a:t>turrets</a:t>
            </a:r>
            <a:r>
              <a:rPr lang="it-IT" sz="1700" b="1" dirty="0">
                <a:solidFill>
                  <a:srgbClr val="0092CF"/>
                </a:solidFill>
                <a:latin typeface="Arial"/>
                <a:cs typeface="Arial"/>
              </a:rPr>
              <a:t> for </a:t>
            </a:r>
            <a:r>
              <a:rPr lang="it-IT" sz="1700" b="1" dirty="0" err="1">
                <a:solidFill>
                  <a:srgbClr val="0092CF"/>
                </a:solidFill>
                <a:latin typeface="Arial"/>
                <a:cs typeface="Arial"/>
              </a:rPr>
              <a:t>tool-holders</a:t>
            </a:r>
            <a:r>
              <a:rPr lang="it-IT" sz="1700" b="1" dirty="0">
                <a:solidFill>
                  <a:srgbClr val="0092CF"/>
                </a:solidFill>
                <a:latin typeface="Arial"/>
                <a:cs typeface="Arial"/>
              </a:rPr>
              <a:t> </a:t>
            </a:r>
            <a:r>
              <a:rPr lang="it-IT" sz="1700" b="1" dirty="0" err="1">
                <a:solidFill>
                  <a:srgbClr val="0092CF"/>
                </a:solidFill>
                <a:latin typeface="Arial"/>
                <a:cs typeface="Arial"/>
              </a:rPr>
              <a:t>as</a:t>
            </a:r>
            <a:r>
              <a:rPr lang="it-IT" sz="1700" b="1" dirty="0">
                <a:solidFill>
                  <a:srgbClr val="0092CF"/>
                </a:solidFill>
                <a:latin typeface="Arial"/>
                <a:cs typeface="Arial"/>
              </a:rPr>
              <a:t> per ISO </a:t>
            </a:r>
            <a:r>
              <a:rPr lang="it-IT" sz="1700" b="1" dirty="0" smtClean="0">
                <a:solidFill>
                  <a:srgbClr val="0092CF"/>
                </a:solidFill>
                <a:latin typeface="Arial"/>
                <a:cs typeface="Arial"/>
              </a:rPr>
              <a:t>10889 </a:t>
            </a:r>
            <a:r>
              <a:rPr lang="it-IT" sz="1700" b="1" dirty="0" err="1">
                <a:solidFill>
                  <a:srgbClr val="0092CF"/>
                </a:solidFill>
                <a:latin typeface="Arial"/>
                <a:cs typeface="Arial"/>
              </a:rPr>
              <a:t>norms</a:t>
            </a:r>
            <a:endParaRPr lang="it-IT" sz="1700" b="1" dirty="0">
              <a:solidFill>
                <a:srgbClr val="0092CF"/>
              </a:solidFill>
              <a:latin typeface="Arial"/>
              <a:cs typeface="Arial"/>
            </a:endParaRPr>
          </a:p>
          <a:p>
            <a:pPr>
              <a:lnSpc>
                <a:spcPct val="120000"/>
              </a:lnSpc>
            </a:pPr>
            <a:r>
              <a:rPr lang="it-IT" sz="1600" dirty="0" smtClean="0">
                <a:solidFill>
                  <a:srgbClr val="7F7F7F"/>
                </a:solidFill>
                <a:latin typeface="Arial"/>
                <a:cs typeface="Arial"/>
              </a:rPr>
              <a:t>Technical data</a:t>
            </a:r>
            <a:endParaRPr lang="it-IT" sz="1600" dirty="0">
              <a:solidFill>
                <a:srgbClr val="7F7F7F"/>
              </a:solidFill>
              <a:latin typeface="Arial"/>
              <a:cs typeface="Arial"/>
            </a:endParaRPr>
          </a:p>
        </p:txBody>
      </p:sp>
      <p:cxnSp>
        <p:nvCxnSpPr>
          <p:cNvPr id="11" name="Connettore 1 10"/>
          <p:cNvCxnSpPr/>
          <p:nvPr/>
        </p:nvCxnSpPr>
        <p:spPr>
          <a:xfrm>
            <a:off x="1011438" y="473752"/>
            <a:ext cx="7738632" cy="0"/>
          </a:xfrm>
          <a:prstGeom prst="line">
            <a:avLst/>
          </a:prstGeom>
          <a:ln w="19050" cmpd="sng">
            <a:solidFill>
              <a:schemeClr val="tx1">
                <a:lumMod val="50000"/>
                <a:lumOff val="50000"/>
              </a:schemeClr>
            </a:solidFill>
            <a:prstDash val="solid"/>
          </a:ln>
        </p:spPr>
        <p:style>
          <a:lnRef idx="1">
            <a:schemeClr val="dk1"/>
          </a:lnRef>
          <a:fillRef idx="0">
            <a:schemeClr val="dk1"/>
          </a:fillRef>
          <a:effectRef idx="0">
            <a:schemeClr val="dk1"/>
          </a:effectRef>
          <a:fontRef idx="minor">
            <a:schemeClr val="tx1"/>
          </a:fontRef>
        </p:style>
      </p:cxnSp>
      <p:sp>
        <p:nvSpPr>
          <p:cNvPr id="12" name="Rettangolo arrotondato 11"/>
          <p:cNvSpPr/>
          <p:nvPr/>
        </p:nvSpPr>
        <p:spPr>
          <a:xfrm>
            <a:off x="78644" y="64099"/>
            <a:ext cx="830449" cy="830449"/>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Rettangolo arrotondato 12"/>
          <p:cNvSpPr/>
          <p:nvPr/>
        </p:nvSpPr>
        <p:spPr>
          <a:xfrm>
            <a:off x="426628" y="984830"/>
            <a:ext cx="460155" cy="460155"/>
          </a:xfrm>
          <a:prstGeom prst="roundRect">
            <a:avLst/>
          </a:prstGeom>
          <a:solidFill>
            <a:srgbClr val="0092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6" name="Rettangolo arrotondato 15"/>
          <p:cNvSpPr/>
          <p:nvPr/>
        </p:nvSpPr>
        <p:spPr>
          <a:xfrm>
            <a:off x="82309" y="148466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7" name="Immagine 16" descr="LOGHI UFFICIALI.png"/>
          <p:cNvPicPr>
            <a:picLocks noChangeAspect="1"/>
          </p:cNvPicPr>
          <p:nvPr/>
        </p:nvPicPr>
        <p:blipFill>
          <a:blip r:embed="rId3">
            <a:alphaModFix amt="90000"/>
            <a:extLst>
              <a:ext uri="{28A0092B-C50C-407E-A947-70E740481C1C}">
                <a14:useLocalDpi xmlns:a14="http://schemas.microsoft.com/office/drawing/2010/main" xmlns="" val="0"/>
              </a:ext>
            </a:extLst>
          </a:blip>
          <a:stretch>
            <a:fillRect/>
          </a:stretch>
        </p:blipFill>
        <p:spPr>
          <a:xfrm>
            <a:off x="133747" y="131091"/>
            <a:ext cx="734372" cy="734372"/>
          </a:xfrm>
          <a:prstGeom prst="rect">
            <a:avLst/>
          </a:prstGeom>
        </p:spPr>
      </p:pic>
      <p:sp>
        <p:nvSpPr>
          <p:cNvPr id="14" name="CasellaDiTesto 13"/>
          <p:cNvSpPr txBox="1"/>
          <p:nvPr/>
        </p:nvSpPr>
        <p:spPr>
          <a:xfrm>
            <a:off x="8732985" y="6504084"/>
            <a:ext cx="350506" cy="246221"/>
          </a:xfrm>
          <a:prstGeom prst="rect">
            <a:avLst/>
          </a:prstGeom>
          <a:noFill/>
        </p:spPr>
        <p:txBody>
          <a:bodyPr wrap="square" rtlCol="0">
            <a:spAutoFit/>
          </a:bodyPr>
          <a:lstStyle/>
          <a:p>
            <a:pPr algn="ctr"/>
            <a:r>
              <a:rPr lang="it-IT" sz="1000" dirty="0" smtClean="0">
                <a:solidFill>
                  <a:schemeClr val="bg1"/>
                </a:solidFill>
                <a:latin typeface="Arial"/>
                <a:cs typeface="Arial"/>
              </a:rPr>
              <a:t>26</a:t>
            </a:r>
            <a:endParaRPr lang="it-IT" sz="1000" dirty="0">
              <a:solidFill>
                <a:schemeClr val="bg1"/>
              </a:solidFill>
              <a:latin typeface="Arial"/>
              <a:cs typeface="Arial"/>
            </a:endParaRPr>
          </a:p>
        </p:txBody>
      </p:sp>
    </p:spTree>
    <p:extLst>
      <p:ext uri="{BB962C8B-B14F-4D97-AF65-F5344CB8AC3E}">
        <p14:creationId xmlns:p14="http://schemas.microsoft.com/office/powerpoint/2010/main" xmlns="" val="14213711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26629" y="0"/>
            <a:ext cx="5308059" cy="6858000"/>
          </a:xfrm>
          <a:prstGeom prst="rect">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Rettangolo arrotondato 4"/>
          <p:cNvSpPr/>
          <p:nvPr/>
        </p:nvSpPr>
        <p:spPr>
          <a:xfrm>
            <a:off x="8750070" y="6475609"/>
            <a:ext cx="304632" cy="304632"/>
          </a:xfrm>
          <a:prstGeom prst="roundRect">
            <a:avLst/>
          </a:prstGeom>
          <a:solidFill>
            <a:srgbClr val="0092D2"/>
          </a:solidFill>
          <a:ln>
            <a:solidFill>
              <a:srgbClr val="0092C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Rettangolo arrotondato 5"/>
          <p:cNvSpPr/>
          <p:nvPr/>
        </p:nvSpPr>
        <p:spPr>
          <a:xfrm>
            <a:off x="8750070" y="6131293"/>
            <a:ext cx="304632" cy="304632"/>
          </a:xfrm>
          <a:prstGeom prst="round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arrotondato 6"/>
          <p:cNvSpPr/>
          <p:nvPr/>
        </p:nvSpPr>
        <p:spPr>
          <a:xfrm>
            <a:off x="8405750" y="647560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92814" y="584633"/>
            <a:ext cx="10183001" cy="8771550"/>
          </a:xfrm>
          <a:prstGeom prst="rect">
            <a:avLst/>
          </a:prstGeom>
          <a:ln>
            <a:noFill/>
          </a:ln>
        </p:spPr>
      </p:pic>
      <p:sp>
        <p:nvSpPr>
          <p:cNvPr id="9" name="CasellaDiTesto 8"/>
          <p:cNvSpPr txBox="1"/>
          <p:nvPr/>
        </p:nvSpPr>
        <p:spPr>
          <a:xfrm>
            <a:off x="901016" y="91809"/>
            <a:ext cx="8182475" cy="711990"/>
          </a:xfrm>
          <a:prstGeom prst="rect">
            <a:avLst/>
          </a:prstGeom>
          <a:noFill/>
        </p:spPr>
        <p:txBody>
          <a:bodyPr wrap="square" rtlCol="0">
            <a:spAutoFit/>
          </a:bodyPr>
          <a:lstStyle/>
          <a:p>
            <a:pPr>
              <a:lnSpc>
                <a:spcPct val="120000"/>
              </a:lnSpc>
            </a:pPr>
            <a:r>
              <a:rPr lang="it-IT" sz="1700" b="1" dirty="0" err="1" smtClean="0">
                <a:solidFill>
                  <a:srgbClr val="0092CF"/>
                </a:solidFill>
                <a:latin typeface="Arial"/>
                <a:cs typeface="Arial"/>
              </a:rPr>
              <a:t>Axial</a:t>
            </a:r>
            <a:r>
              <a:rPr lang="it-IT" sz="1700" b="1" dirty="0" smtClean="0">
                <a:solidFill>
                  <a:srgbClr val="0092CF"/>
                </a:solidFill>
                <a:latin typeface="Arial"/>
                <a:cs typeface="Arial"/>
              </a:rPr>
              <a:t> </a:t>
            </a:r>
            <a:r>
              <a:rPr lang="it-IT" sz="1700" b="1" dirty="0" err="1" smtClean="0">
                <a:solidFill>
                  <a:srgbClr val="0092CF"/>
                </a:solidFill>
                <a:latin typeface="Arial"/>
                <a:cs typeface="Arial"/>
              </a:rPr>
              <a:t>driven</a:t>
            </a:r>
            <a:r>
              <a:rPr lang="it-IT" sz="1700" b="1" dirty="0" smtClean="0">
                <a:solidFill>
                  <a:srgbClr val="0092CF"/>
                </a:solidFill>
                <a:latin typeface="Arial"/>
                <a:cs typeface="Arial"/>
              </a:rPr>
              <a:t> </a:t>
            </a:r>
            <a:r>
              <a:rPr lang="it-IT" sz="1700" b="1" dirty="0" err="1" smtClean="0">
                <a:solidFill>
                  <a:srgbClr val="0092CF"/>
                </a:solidFill>
                <a:latin typeface="Arial"/>
                <a:cs typeface="Arial"/>
              </a:rPr>
              <a:t>tools</a:t>
            </a:r>
            <a:r>
              <a:rPr lang="it-IT" sz="1700" b="1" dirty="0" smtClean="0">
                <a:solidFill>
                  <a:srgbClr val="0092CF"/>
                </a:solidFill>
                <a:latin typeface="Arial"/>
                <a:cs typeface="Arial"/>
              </a:rPr>
              <a:t> </a:t>
            </a:r>
            <a:r>
              <a:rPr lang="it-IT" sz="1700" b="1" dirty="0" err="1" smtClean="0">
                <a:solidFill>
                  <a:srgbClr val="0092CF"/>
                </a:solidFill>
                <a:latin typeface="Arial"/>
                <a:cs typeface="Arial"/>
              </a:rPr>
              <a:t>hydraulic</a:t>
            </a:r>
            <a:r>
              <a:rPr lang="it-IT" sz="1700" b="1" dirty="0" smtClean="0">
                <a:solidFill>
                  <a:srgbClr val="0092CF"/>
                </a:solidFill>
                <a:latin typeface="Arial"/>
                <a:cs typeface="Arial"/>
              </a:rPr>
              <a:t> </a:t>
            </a:r>
            <a:r>
              <a:rPr lang="it-IT" sz="1700" b="1" dirty="0" err="1" smtClean="0">
                <a:solidFill>
                  <a:srgbClr val="0092CF"/>
                </a:solidFill>
                <a:latin typeface="Arial"/>
                <a:cs typeface="Arial"/>
              </a:rPr>
              <a:t>turrets</a:t>
            </a:r>
            <a:r>
              <a:rPr lang="it-IT" sz="1700" b="1" dirty="0" smtClean="0">
                <a:solidFill>
                  <a:srgbClr val="0092CF"/>
                </a:solidFill>
                <a:latin typeface="Arial"/>
                <a:cs typeface="Arial"/>
              </a:rPr>
              <a:t> for </a:t>
            </a:r>
            <a:r>
              <a:rPr lang="it-IT" sz="1700" b="1" dirty="0" err="1" smtClean="0">
                <a:solidFill>
                  <a:srgbClr val="0092CF"/>
                </a:solidFill>
                <a:latin typeface="Arial"/>
                <a:cs typeface="Arial"/>
              </a:rPr>
              <a:t>tool-holders</a:t>
            </a:r>
            <a:r>
              <a:rPr lang="it-IT" sz="1700" b="1" dirty="0" smtClean="0">
                <a:solidFill>
                  <a:srgbClr val="0092CF"/>
                </a:solidFill>
                <a:latin typeface="Arial"/>
                <a:cs typeface="Arial"/>
              </a:rPr>
              <a:t> </a:t>
            </a:r>
            <a:r>
              <a:rPr lang="it-IT" sz="1700" b="1" dirty="0" err="1" smtClean="0">
                <a:solidFill>
                  <a:srgbClr val="0092CF"/>
                </a:solidFill>
                <a:latin typeface="Arial"/>
                <a:cs typeface="Arial"/>
              </a:rPr>
              <a:t>as</a:t>
            </a:r>
            <a:r>
              <a:rPr lang="it-IT" sz="1700" b="1" dirty="0" smtClean="0">
                <a:solidFill>
                  <a:srgbClr val="0092CF"/>
                </a:solidFill>
                <a:latin typeface="Arial"/>
                <a:cs typeface="Arial"/>
              </a:rPr>
              <a:t> per ISO 10889 </a:t>
            </a:r>
            <a:r>
              <a:rPr lang="it-IT" sz="1700" b="1" dirty="0" err="1" smtClean="0">
                <a:solidFill>
                  <a:srgbClr val="0092CF"/>
                </a:solidFill>
                <a:latin typeface="Arial"/>
                <a:cs typeface="Arial"/>
              </a:rPr>
              <a:t>norms</a:t>
            </a:r>
            <a:endParaRPr lang="it-IT" sz="1700" b="1" dirty="0" smtClean="0">
              <a:solidFill>
                <a:srgbClr val="0092CF"/>
              </a:solidFill>
              <a:latin typeface="Arial"/>
              <a:cs typeface="Arial"/>
            </a:endParaRPr>
          </a:p>
          <a:p>
            <a:pPr>
              <a:lnSpc>
                <a:spcPct val="120000"/>
              </a:lnSpc>
            </a:pPr>
            <a:r>
              <a:rPr lang="it-IT" sz="1600" dirty="0" smtClean="0">
                <a:solidFill>
                  <a:srgbClr val="7F7F7F"/>
                </a:solidFill>
                <a:latin typeface="Arial"/>
                <a:cs typeface="Arial"/>
              </a:rPr>
              <a:t>Technical data </a:t>
            </a:r>
            <a:r>
              <a:rPr lang="it-IT" sz="1600" dirty="0" err="1" smtClean="0">
                <a:solidFill>
                  <a:srgbClr val="7F7F7F"/>
                </a:solidFill>
                <a:latin typeface="Arial"/>
                <a:cs typeface="Arial"/>
              </a:rPr>
              <a:t>power</a:t>
            </a:r>
            <a:r>
              <a:rPr lang="it-IT" sz="1600" dirty="0" smtClean="0">
                <a:solidFill>
                  <a:srgbClr val="7F7F7F"/>
                </a:solidFill>
                <a:latin typeface="Arial"/>
                <a:cs typeface="Arial"/>
              </a:rPr>
              <a:t> </a:t>
            </a:r>
            <a:r>
              <a:rPr lang="it-IT" sz="1600" dirty="0" err="1" smtClean="0">
                <a:solidFill>
                  <a:srgbClr val="7F7F7F"/>
                </a:solidFill>
                <a:latin typeface="Arial"/>
                <a:cs typeface="Arial"/>
              </a:rPr>
              <a:t>tools</a:t>
            </a:r>
            <a:endParaRPr lang="it-IT" sz="1600" dirty="0">
              <a:solidFill>
                <a:srgbClr val="7F7F7F"/>
              </a:solidFill>
              <a:latin typeface="Arial"/>
              <a:cs typeface="Arial"/>
            </a:endParaRPr>
          </a:p>
        </p:txBody>
      </p:sp>
      <p:cxnSp>
        <p:nvCxnSpPr>
          <p:cNvPr id="10" name="Connettore 1 9"/>
          <p:cNvCxnSpPr/>
          <p:nvPr/>
        </p:nvCxnSpPr>
        <p:spPr>
          <a:xfrm>
            <a:off x="1011438" y="473752"/>
            <a:ext cx="7738632" cy="0"/>
          </a:xfrm>
          <a:prstGeom prst="line">
            <a:avLst/>
          </a:prstGeom>
          <a:ln w="19050" cmpd="sng">
            <a:solidFill>
              <a:schemeClr val="tx1">
                <a:lumMod val="50000"/>
                <a:lumOff val="50000"/>
              </a:schemeClr>
            </a:solidFill>
            <a:prstDash val="solid"/>
          </a:ln>
        </p:spPr>
        <p:style>
          <a:lnRef idx="1">
            <a:schemeClr val="dk1"/>
          </a:lnRef>
          <a:fillRef idx="0">
            <a:schemeClr val="dk1"/>
          </a:fillRef>
          <a:effectRef idx="0">
            <a:schemeClr val="dk1"/>
          </a:effectRef>
          <a:fontRef idx="minor">
            <a:schemeClr val="tx1"/>
          </a:fontRef>
        </p:style>
      </p:cxnSp>
      <p:sp>
        <p:nvSpPr>
          <p:cNvPr id="11" name="Rettangolo arrotondato 10"/>
          <p:cNvSpPr/>
          <p:nvPr/>
        </p:nvSpPr>
        <p:spPr>
          <a:xfrm>
            <a:off x="78644" y="64099"/>
            <a:ext cx="830449" cy="830449"/>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Rettangolo arrotondato 11"/>
          <p:cNvSpPr/>
          <p:nvPr/>
        </p:nvSpPr>
        <p:spPr>
          <a:xfrm>
            <a:off x="426628" y="984830"/>
            <a:ext cx="460155" cy="460155"/>
          </a:xfrm>
          <a:prstGeom prst="roundRect">
            <a:avLst/>
          </a:prstGeom>
          <a:solidFill>
            <a:srgbClr val="0092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Rettangolo arrotondato 12"/>
          <p:cNvSpPr/>
          <p:nvPr/>
        </p:nvSpPr>
        <p:spPr>
          <a:xfrm>
            <a:off x="82309" y="148466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6" name="Immagine 15" descr="LOGHI UFFICIALI.png"/>
          <p:cNvPicPr>
            <a:picLocks noChangeAspect="1"/>
          </p:cNvPicPr>
          <p:nvPr/>
        </p:nvPicPr>
        <p:blipFill>
          <a:blip r:embed="rId3">
            <a:alphaModFix amt="90000"/>
            <a:extLst>
              <a:ext uri="{28A0092B-C50C-407E-A947-70E740481C1C}">
                <a14:useLocalDpi xmlns:a14="http://schemas.microsoft.com/office/drawing/2010/main" xmlns="" val="0"/>
              </a:ext>
            </a:extLst>
          </a:blip>
          <a:stretch>
            <a:fillRect/>
          </a:stretch>
        </p:blipFill>
        <p:spPr>
          <a:xfrm>
            <a:off x="133747" y="131091"/>
            <a:ext cx="734372" cy="734372"/>
          </a:xfrm>
          <a:prstGeom prst="rect">
            <a:avLst/>
          </a:prstGeom>
        </p:spPr>
      </p:pic>
      <p:sp>
        <p:nvSpPr>
          <p:cNvPr id="17" name="CasellaDiTesto 16"/>
          <p:cNvSpPr txBox="1"/>
          <p:nvPr/>
        </p:nvSpPr>
        <p:spPr>
          <a:xfrm rot="16200000">
            <a:off x="-1429187" y="3421481"/>
            <a:ext cx="3711631" cy="707886"/>
          </a:xfrm>
          <a:prstGeom prst="rect">
            <a:avLst/>
          </a:prstGeom>
          <a:noFill/>
          <a:effectLst>
            <a:outerShdw blurRad="50800" dist="38100" dir="2700000" algn="tl" rotWithShape="0">
              <a:prstClr val="black">
                <a:alpha val="40000"/>
              </a:prstClr>
            </a:outerShdw>
          </a:effectLst>
        </p:spPr>
        <p:txBody>
          <a:bodyPr wrap="square" rtlCol="0">
            <a:spAutoFit/>
          </a:bodyPr>
          <a:lstStyle/>
          <a:p>
            <a:r>
              <a:rPr lang="it-IT" sz="4000" b="1" dirty="0" smtClean="0">
                <a:solidFill>
                  <a:srgbClr val="0092CF"/>
                </a:solidFill>
                <a:latin typeface="Arial"/>
                <a:cs typeface="Arial"/>
              </a:rPr>
              <a:t>TBHMA </a:t>
            </a:r>
            <a:r>
              <a:rPr lang="it-IT" sz="4000" b="1" dirty="0" err="1" smtClean="0">
                <a:solidFill>
                  <a:srgbClr val="0092CF"/>
                </a:solidFill>
                <a:latin typeface="Arial"/>
                <a:cs typeface="Arial"/>
              </a:rPr>
              <a:t>series</a:t>
            </a:r>
            <a:endParaRPr lang="it-IT" sz="4000" b="1" dirty="0">
              <a:solidFill>
                <a:srgbClr val="0092CF"/>
              </a:solidFill>
              <a:latin typeface="Arial"/>
              <a:cs typeface="Arial"/>
            </a:endParaRPr>
          </a:p>
        </p:txBody>
      </p:sp>
      <p:sp>
        <p:nvSpPr>
          <p:cNvPr id="14" name="CasellaDiTesto 13"/>
          <p:cNvSpPr txBox="1"/>
          <p:nvPr/>
        </p:nvSpPr>
        <p:spPr>
          <a:xfrm>
            <a:off x="8732985" y="6504084"/>
            <a:ext cx="350506" cy="246221"/>
          </a:xfrm>
          <a:prstGeom prst="rect">
            <a:avLst/>
          </a:prstGeom>
          <a:noFill/>
        </p:spPr>
        <p:txBody>
          <a:bodyPr wrap="square" rtlCol="0">
            <a:spAutoFit/>
          </a:bodyPr>
          <a:lstStyle/>
          <a:p>
            <a:pPr algn="ctr"/>
            <a:r>
              <a:rPr lang="it-IT" sz="1000" dirty="0" smtClean="0">
                <a:solidFill>
                  <a:schemeClr val="bg1"/>
                </a:solidFill>
                <a:latin typeface="Arial"/>
                <a:cs typeface="Arial"/>
              </a:rPr>
              <a:t>27</a:t>
            </a:r>
            <a:endParaRPr lang="it-IT" sz="1000" dirty="0">
              <a:solidFill>
                <a:schemeClr val="bg1"/>
              </a:solidFill>
              <a:latin typeface="Arial"/>
              <a:cs typeface="Arial"/>
            </a:endParaRPr>
          </a:p>
        </p:txBody>
      </p:sp>
    </p:spTree>
    <p:extLst>
      <p:ext uri="{BB962C8B-B14F-4D97-AF65-F5344CB8AC3E}">
        <p14:creationId xmlns:p14="http://schemas.microsoft.com/office/powerpoint/2010/main" xmlns="" val="19339587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p:cNvSpPr/>
          <p:nvPr/>
        </p:nvSpPr>
        <p:spPr>
          <a:xfrm>
            <a:off x="426630" y="19842"/>
            <a:ext cx="697892" cy="6838158"/>
          </a:xfrm>
          <a:prstGeom prst="rect">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Rettangolo arrotondato 4"/>
          <p:cNvSpPr/>
          <p:nvPr/>
        </p:nvSpPr>
        <p:spPr>
          <a:xfrm>
            <a:off x="8750070" y="6475609"/>
            <a:ext cx="304632" cy="304632"/>
          </a:xfrm>
          <a:prstGeom prst="roundRect">
            <a:avLst/>
          </a:prstGeom>
          <a:solidFill>
            <a:srgbClr val="0092D2"/>
          </a:solidFill>
          <a:ln>
            <a:solidFill>
              <a:srgbClr val="0092C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Rettangolo arrotondato 5"/>
          <p:cNvSpPr/>
          <p:nvPr/>
        </p:nvSpPr>
        <p:spPr>
          <a:xfrm>
            <a:off x="8750070" y="6131293"/>
            <a:ext cx="304632" cy="304632"/>
          </a:xfrm>
          <a:prstGeom prst="round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arrotondato 6"/>
          <p:cNvSpPr/>
          <p:nvPr/>
        </p:nvSpPr>
        <p:spPr>
          <a:xfrm>
            <a:off x="8405750" y="647560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CasellaDiTesto 8"/>
          <p:cNvSpPr txBox="1"/>
          <p:nvPr/>
        </p:nvSpPr>
        <p:spPr>
          <a:xfrm>
            <a:off x="901016" y="91809"/>
            <a:ext cx="8182475" cy="711990"/>
          </a:xfrm>
          <a:prstGeom prst="rect">
            <a:avLst/>
          </a:prstGeom>
          <a:noFill/>
        </p:spPr>
        <p:txBody>
          <a:bodyPr wrap="square" rtlCol="0">
            <a:spAutoFit/>
          </a:bodyPr>
          <a:lstStyle/>
          <a:p>
            <a:pPr>
              <a:lnSpc>
                <a:spcPct val="120000"/>
              </a:lnSpc>
            </a:pPr>
            <a:r>
              <a:rPr lang="it-IT" sz="1700" b="1" dirty="0" err="1" smtClean="0">
                <a:solidFill>
                  <a:srgbClr val="0092CF"/>
                </a:solidFill>
                <a:latin typeface="Arial"/>
                <a:cs typeface="Arial"/>
              </a:rPr>
              <a:t>Axial</a:t>
            </a:r>
            <a:r>
              <a:rPr lang="it-IT" sz="1700" b="1" dirty="0" smtClean="0">
                <a:solidFill>
                  <a:srgbClr val="0092CF"/>
                </a:solidFill>
                <a:latin typeface="Arial"/>
                <a:cs typeface="Arial"/>
              </a:rPr>
              <a:t> </a:t>
            </a:r>
            <a:r>
              <a:rPr lang="it-IT" sz="1700" b="1" dirty="0" err="1" smtClean="0">
                <a:solidFill>
                  <a:srgbClr val="0092CF"/>
                </a:solidFill>
                <a:latin typeface="Arial"/>
                <a:cs typeface="Arial"/>
              </a:rPr>
              <a:t>driven</a:t>
            </a:r>
            <a:r>
              <a:rPr lang="it-IT" sz="1700" b="1" dirty="0" smtClean="0">
                <a:solidFill>
                  <a:srgbClr val="0092CF"/>
                </a:solidFill>
                <a:latin typeface="Arial"/>
                <a:cs typeface="Arial"/>
              </a:rPr>
              <a:t> </a:t>
            </a:r>
            <a:r>
              <a:rPr lang="it-IT" sz="1700" b="1" dirty="0" err="1" smtClean="0">
                <a:solidFill>
                  <a:srgbClr val="0092CF"/>
                </a:solidFill>
                <a:latin typeface="Arial"/>
                <a:cs typeface="Arial"/>
              </a:rPr>
              <a:t>tools</a:t>
            </a:r>
            <a:r>
              <a:rPr lang="it-IT" sz="1700" b="1" dirty="0" smtClean="0">
                <a:solidFill>
                  <a:srgbClr val="0092CF"/>
                </a:solidFill>
                <a:latin typeface="Arial"/>
                <a:cs typeface="Arial"/>
              </a:rPr>
              <a:t> </a:t>
            </a:r>
            <a:r>
              <a:rPr lang="it-IT" sz="1700" b="1" dirty="0" err="1" smtClean="0">
                <a:solidFill>
                  <a:srgbClr val="0092CF"/>
                </a:solidFill>
                <a:latin typeface="Arial"/>
                <a:cs typeface="Arial"/>
              </a:rPr>
              <a:t>hydraulic</a:t>
            </a:r>
            <a:r>
              <a:rPr lang="it-IT" sz="1700" b="1" dirty="0" smtClean="0">
                <a:solidFill>
                  <a:srgbClr val="0092CF"/>
                </a:solidFill>
                <a:latin typeface="Arial"/>
                <a:cs typeface="Arial"/>
              </a:rPr>
              <a:t> </a:t>
            </a:r>
            <a:r>
              <a:rPr lang="it-IT" sz="1700" b="1" dirty="0" err="1" smtClean="0">
                <a:solidFill>
                  <a:srgbClr val="0092CF"/>
                </a:solidFill>
                <a:latin typeface="Arial"/>
                <a:cs typeface="Arial"/>
              </a:rPr>
              <a:t>turrets</a:t>
            </a:r>
            <a:r>
              <a:rPr lang="it-IT" sz="1700" b="1" dirty="0" smtClean="0">
                <a:solidFill>
                  <a:srgbClr val="0092CF"/>
                </a:solidFill>
                <a:latin typeface="Arial"/>
                <a:cs typeface="Arial"/>
              </a:rPr>
              <a:t> for </a:t>
            </a:r>
            <a:r>
              <a:rPr lang="it-IT" sz="1700" b="1" dirty="0" err="1" smtClean="0">
                <a:solidFill>
                  <a:srgbClr val="0092CF"/>
                </a:solidFill>
                <a:latin typeface="Arial"/>
                <a:cs typeface="Arial"/>
              </a:rPr>
              <a:t>tool-holders</a:t>
            </a:r>
            <a:r>
              <a:rPr lang="it-IT" sz="1700" b="1" dirty="0" smtClean="0">
                <a:solidFill>
                  <a:srgbClr val="0092CF"/>
                </a:solidFill>
                <a:latin typeface="Arial"/>
                <a:cs typeface="Arial"/>
              </a:rPr>
              <a:t> </a:t>
            </a:r>
            <a:r>
              <a:rPr lang="it-IT" sz="1700" b="1" dirty="0" err="1" smtClean="0">
                <a:solidFill>
                  <a:srgbClr val="0092CF"/>
                </a:solidFill>
                <a:latin typeface="Arial"/>
                <a:cs typeface="Arial"/>
              </a:rPr>
              <a:t>as</a:t>
            </a:r>
            <a:r>
              <a:rPr lang="it-IT" sz="1700" b="1" dirty="0" smtClean="0">
                <a:solidFill>
                  <a:srgbClr val="0092CF"/>
                </a:solidFill>
                <a:latin typeface="Arial"/>
                <a:cs typeface="Arial"/>
              </a:rPr>
              <a:t> per ISO 10889 </a:t>
            </a:r>
            <a:r>
              <a:rPr lang="it-IT" sz="1700" b="1" dirty="0" err="1" smtClean="0">
                <a:solidFill>
                  <a:srgbClr val="0092CF"/>
                </a:solidFill>
                <a:latin typeface="Arial"/>
                <a:cs typeface="Arial"/>
              </a:rPr>
              <a:t>norms</a:t>
            </a:r>
            <a:endParaRPr lang="it-IT" sz="1700" b="1" dirty="0" smtClean="0">
              <a:solidFill>
                <a:srgbClr val="0092CF"/>
              </a:solidFill>
              <a:latin typeface="Arial"/>
              <a:cs typeface="Arial"/>
            </a:endParaRPr>
          </a:p>
          <a:p>
            <a:pPr>
              <a:lnSpc>
                <a:spcPct val="120000"/>
              </a:lnSpc>
            </a:pPr>
            <a:r>
              <a:rPr lang="it-IT" sz="1600" dirty="0" smtClean="0">
                <a:solidFill>
                  <a:srgbClr val="7F7F7F"/>
                </a:solidFill>
                <a:latin typeface="Arial"/>
                <a:cs typeface="Arial"/>
              </a:rPr>
              <a:t>Technical </a:t>
            </a:r>
            <a:r>
              <a:rPr lang="it-IT" sz="1600" dirty="0" err="1" smtClean="0">
                <a:solidFill>
                  <a:srgbClr val="7F7F7F"/>
                </a:solidFill>
                <a:latin typeface="Arial"/>
                <a:cs typeface="Arial"/>
              </a:rPr>
              <a:t>section</a:t>
            </a:r>
            <a:endParaRPr lang="it-IT" sz="1600" dirty="0">
              <a:solidFill>
                <a:srgbClr val="7F7F7F"/>
              </a:solidFill>
              <a:latin typeface="Arial"/>
              <a:cs typeface="Arial"/>
            </a:endParaRPr>
          </a:p>
        </p:txBody>
      </p:sp>
      <p:cxnSp>
        <p:nvCxnSpPr>
          <p:cNvPr id="10" name="Connettore 1 9"/>
          <p:cNvCxnSpPr/>
          <p:nvPr/>
        </p:nvCxnSpPr>
        <p:spPr>
          <a:xfrm>
            <a:off x="1011438" y="473752"/>
            <a:ext cx="7738632" cy="0"/>
          </a:xfrm>
          <a:prstGeom prst="line">
            <a:avLst/>
          </a:prstGeom>
          <a:ln w="19050" cmpd="sng">
            <a:solidFill>
              <a:schemeClr val="tx1">
                <a:lumMod val="50000"/>
                <a:lumOff val="50000"/>
              </a:schemeClr>
            </a:solidFill>
            <a:prstDash val="solid"/>
          </a:ln>
        </p:spPr>
        <p:style>
          <a:lnRef idx="1">
            <a:schemeClr val="dk1"/>
          </a:lnRef>
          <a:fillRef idx="0">
            <a:schemeClr val="dk1"/>
          </a:fillRef>
          <a:effectRef idx="0">
            <a:schemeClr val="dk1"/>
          </a:effectRef>
          <a:fontRef idx="minor">
            <a:schemeClr val="tx1"/>
          </a:fontRef>
        </p:style>
      </p:cxnSp>
      <p:sp>
        <p:nvSpPr>
          <p:cNvPr id="11" name="Rettangolo arrotondato 10"/>
          <p:cNvSpPr/>
          <p:nvPr/>
        </p:nvSpPr>
        <p:spPr>
          <a:xfrm>
            <a:off x="78644" y="64099"/>
            <a:ext cx="830449" cy="830449"/>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Rettangolo arrotondato 11"/>
          <p:cNvSpPr/>
          <p:nvPr/>
        </p:nvSpPr>
        <p:spPr>
          <a:xfrm>
            <a:off x="426628" y="984830"/>
            <a:ext cx="460155" cy="460155"/>
          </a:xfrm>
          <a:prstGeom prst="roundRect">
            <a:avLst/>
          </a:prstGeom>
          <a:solidFill>
            <a:srgbClr val="0092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Rettangolo arrotondato 12"/>
          <p:cNvSpPr/>
          <p:nvPr/>
        </p:nvSpPr>
        <p:spPr>
          <a:xfrm>
            <a:off x="82309" y="148466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6" name="Immagine 15" descr="LOGHI UFFICIALI.png"/>
          <p:cNvPicPr>
            <a:picLocks noChangeAspect="1"/>
          </p:cNvPicPr>
          <p:nvPr/>
        </p:nvPicPr>
        <p:blipFill>
          <a:blip r:embed="rId2">
            <a:alphaModFix amt="90000"/>
            <a:extLst>
              <a:ext uri="{28A0092B-C50C-407E-A947-70E740481C1C}">
                <a14:useLocalDpi xmlns:a14="http://schemas.microsoft.com/office/drawing/2010/main" xmlns="" val="0"/>
              </a:ext>
            </a:extLst>
          </a:blip>
          <a:stretch>
            <a:fillRect/>
          </a:stretch>
        </p:blipFill>
        <p:spPr>
          <a:xfrm>
            <a:off x="133747" y="131091"/>
            <a:ext cx="734372" cy="734372"/>
          </a:xfrm>
          <a:prstGeom prst="rect">
            <a:avLst/>
          </a:prstGeom>
        </p:spPr>
      </p:pic>
      <p:sp>
        <p:nvSpPr>
          <p:cNvPr id="17" name="CasellaDiTesto 16"/>
          <p:cNvSpPr txBox="1"/>
          <p:nvPr/>
        </p:nvSpPr>
        <p:spPr>
          <a:xfrm rot="16200000">
            <a:off x="-1429187" y="3421481"/>
            <a:ext cx="3711631" cy="707886"/>
          </a:xfrm>
          <a:prstGeom prst="rect">
            <a:avLst/>
          </a:prstGeom>
          <a:noFill/>
          <a:effectLst>
            <a:outerShdw blurRad="50800" dist="38100" dir="2700000" algn="tl" rotWithShape="0">
              <a:prstClr val="black">
                <a:alpha val="40000"/>
              </a:prstClr>
            </a:outerShdw>
          </a:effectLst>
        </p:spPr>
        <p:txBody>
          <a:bodyPr wrap="square" rtlCol="0">
            <a:spAutoFit/>
          </a:bodyPr>
          <a:lstStyle/>
          <a:p>
            <a:r>
              <a:rPr lang="it-IT" sz="4000" b="1" dirty="0" smtClean="0">
                <a:solidFill>
                  <a:srgbClr val="0092CF"/>
                </a:solidFill>
                <a:latin typeface="Arial"/>
                <a:cs typeface="Arial"/>
              </a:rPr>
              <a:t>TBHMA </a:t>
            </a:r>
            <a:r>
              <a:rPr lang="it-IT" sz="4000" b="1" dirty="0" err="1" smtClean="0">
                <a:solidFill>
                  <a:srgbClr val="0092CF"/>
                </a:solidFill>
                <a:latin typeface="Arial"/>
                <a:cs typeface="Arial"/>
              </a:rPr>
              <a:t>series</a:t>
            </a:r>
            <a:endParaRPr lang="it-IT" sz="4000" b="1" dirty="0">
              <a:solidFill>
                <a:srgbClr val="0092CF"/>
              </a:solidFill>
              <a:latin typeface="Arial"/>
              <a:cs typeface="Arial"/>
            </a:endParaRPr>
          </a:p>
        </p:txBody>
      </p:sp>
      <p:pic>
        <p:nvPicPr>
          <p:cNvPr id="2" name="Immagine 1"/>
          <p:cNvPicPr>
            <a:picLocks noChangeAspect="1"/>
          </p:cNvPicPr>
          <p:nvPr/>
        </p:nvPicPr>
        <p:blipFill rotWithShape="1">
          <a:blip r:embed="rId3">
            <a:extLst>
              <a:ext uri="{28A0092B-C50C-407E-A947-70E740481C1C}">
                <a14:useLocalDpi xmlns:a14="http://schemas.microsoft.com/office/drawing/2010/main" xmlns="" val="0"/>
              </a:ext>
            </a:extLst>
          </a:blip>
          <a:srcRect l="3089" r="-3081" b="4647"/>
          <a:stretch/>
        </p:blipFill>
        <p:spPr>
          <a:xfrm>
            <a:off x="1224000" y="865463"/>
            <a:ext cx="8172786" cy="5505672"/>
          </a:xfrm>
          <a:prstGeom prst="rect">
            <a:avLst/>
          </a:prstGeom>
        </p:spPr>
      </p:pic>
      <p:sp>
        <p:nvSpPr>
          <p:cNvPr id="15" name="CasellaDiTesto 14"/>
          <p:cNvSpPr txBox="1"/>
          <p:nvPr/>
        </p:nvSpPr>
        <p:spPr>
          <a:xfrm>
            <a:off x="8732985" y="6504084"/>
            <a:ext cx="350506" cy="246221"/>
          </a:xfrm>
          <a:prstGeom prst="rect">
            <a:avLst/>
          </a:prstGeom>
          <a:noFill/>
        </p:spPr>
        <p:txBody>
          <a:bodyPr wrap="square" rtlCol="0">
            <a:spAutoFit/>
          </a:bodyPr>
          <a:lstStyle/>
          <a:p>
            <a:pPr algn="ctr"/>
            <a:r>
              <a:rPr lang="it-IT" sz="1000" dirty="0" smtClean="0">
                <a:solidFill>
                  <a:schemeClr val="bg1"/>
                </a:solidFill>
                <a:latin typeface="Arial"/>
                <a:cs typeface="Arial"/>
              </a:rPr>
              <a:t>28</a:t>
            </a:r>
            <a:endParaRPr lang="it-IT" sz="1000" dirty="0">
              <a:solidFill>
                <a:schemeClr val="bg1"/>
              </a:solidFill>
              <a:latin typeface="Arial"/>
              <a:cs typeface="Arial"/>
            </a:endParaRPr>
          </a:p>
        </p:txBody>
      </p:sp>
    </p:spTree>
    <p:extLst>
      <p:ext uri="{BB962C8B-B14F-4D97-AF65-F5344CB8AC3E}">
        <p14:creationId xmlns:p14="http://schemas.microsoft.com/office/powerpoint/2010/main" xmlns="" val="7847130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26629" y="0"/>
            <a:ext cx="5308059" cy="6858000"/>
          </a:xfrm>
          <a:prstGeom prst="rect">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Rettangolo arrotondato 4"/>
          <p:cNvSpPr/>
          <p:nvPr/>
        </p:nvSpPr>
        <p:spPr>
          <a:xfrm>
            <a:off x="8750070" y="6475609"/>
            <a:ext cx="304632" cy="304632"/>
          </a:xfrm>
          <a:prstGeom prst="roundRect">
            <a:avLst/>
          </a:prstGeom>
          <a:solidFill>
            <a:srgbClr val="0092D2"/>
          </a:solidFill>
          <a:ln>
            <a:solidFill>
              <a:srgbClr val="0092C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Rettangolo arrotondato 5"/>
          <p:cNvSpPr/>
          <p:nvPr/>
        </p:nvSpPr>
        <p:spPr>
          <a:xfrm>
            <a:off x="8750070" y="6131293"/>
            <a:ext cx="304632" cy="304632"/>
          </a:xfrm>
          <a:prstGeom prst="round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arrotondato 6"/>
          <p:cNvSpPr/>
          <p:nvPr/>
        </p:nvSpPr>
        <p:spPr>
          <a:xfrm>
            <a:off x="8405750" y="647560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CasellaDiTesto 13"/>
          <p:cNvSpPr txBox="1"/>
          <p:nvPr/>
        </p:nvSpPr>
        <p:spPr>
          <a:xfrm>
            <a:off x="901016" y="91809"/>
            <a:ext cx="8153686" cy="711990"/>
          </a:xfrm>
          <a:prstGeom prst="rect">
            <a:avLst/>
          </a:prstGeom>
          <a:noFill/>
        </p:spPr>
        <p:txBody>
          <a:bodyPr wrap="square" rtlCol="0">
            <a:spAutoFit/>
          </a:bodyPr>
          <a:lstStyle/>
          <a:p>
            <a:pPr>
              <a:lnSpc>
                <a:spcPct val="120000"/>
              </a:lnSpc>
            </a:pPr>
            <a:r>
              <a:rPr lang="it-IT" sz="1700" b="1" dirty="0" err="1" smtClean="0">
                <a:solidFill>
                  <a:srgbClr val="0092CF"/>
                </a:solidFill>
                <a:latin typeface="Arial"/>
                <a:cs typeface="Arial"/>
              </a:rPr>
              <a:t>Axial</a:t>
            </a:r>
            <a:r>
              <a:rPr lang="it-IT" sz="1700" b="1" dirty="0" smtClean="0">
                <a:solidFill>
                  <a:srgbClr val="0092CF"/>
                </a:solidFill>
                <a:latin typeface="Arial"/>
                <a:cs typeface="Arial"/>
              </a:rPr>
              <a:t> and </a:t>
            </a:r>
            <a:r>
              <a:rPr lang="it-IT" sz="1700" b="1" dirty="0" err="1" smtClean="0">
                <a:solidFill>
                  <a:srgbClr val="0092CF"/>
                </a:solidFill>
                <a:latin typeface="Arial"/>
                <a:cs typeface="Arial"/>
              </a:rPr>
              <a:t>radial</a:t>
            </a:r>
            <a:r>
              <a:rPr lang="it-IT" sz="1700" b="1" dirty="0" smtClean="0">
                <a:solidFill>
                  <a:srgbClr val="0092CF"/>
                </a:solidFill>
                <a:latin typeface="Arial"/>
                <a:cs typeface="Arial"/>
              </a:rPr>
              <a:t> </a:t>
            </a:r>
            <a:r>
              <a:rPr lang="it-IT" sz="1700" b="1" dirty="0" err="1">
                <a:solidFill>
                  <a:srgbClr val="0092CF"/>
                </a:solidFill>
                <a:latin typeface="Arial"/>
                <a:cs typeface="Arial"/>
              </a:rPr>
              <a:t>driven</a:t>
            </a:r>
            <a:r>
              <a:rPr lang="it-IT" sz="1700" b="1" dirty="0">
                <a:solidFill>
                  <a:srgbClr val="0092CF"/>
                </a:solidFill>
                <a:latin typeface="Arial"/>
                <a:cs typeface="Arial"/>
              </a:rPr>
              <a:t> </a:t>
            </a:r>
            <a:r>
              <a:rPr lang="it-IT" sz="1700" b="1" dirty="0" err="1" smtClean="0">
                <a:solidFill>
                  <a:srgbClr val="0092CF"/>
                </a:solidFill>
                <a:latin typeface="Arial"/>
                <a:cs typeface="Arial"/>
              </a:rPr>
              <a:t>tools</a:t>
            </a:r>
            <a:r>
              <a:rPr lang="it-IT" sz="1700" b="1" dirty="0" smtClean="0">
                <a:solidFill>
                  <a:srgbClr val="0092CF"/>
                </a:solidFill>
                <a:latin typeface="Arial"/>
                <a:cs typeface="Arial"/>
              </a:rPr>
              <a:t> </a:t>
            </a:r>
            <a:r>
              <a:rPr lang="it-IT" sz="1700" b="1" dirty="0" err="1">
                <a:solidFill>
                  <a:srgbClr val="0092CF"/>
                </a:solidFill>
                <a:latin typeface="Arial"/>
                <a:cs typeface="Arial"/>
              </a:rPr>
              <a:t>turrets</a:t>
            </a:r>
            <a:r>
              <a:rPr lang="it-IT" sz="1700" b="1" dirty="0">
                <a:solidFill>
                  <a:srgbClr val="0092CF"/>
                </a:solidFill>
                <a:latin typeface="Arial"/>
                <a:cs typeface="Arial"/>
              </a:rPr>
              <a:t> for </a:t>
            </a:r>
            <a:r>
              <a:rPr lang="it-IT" sz="1700" b="1" dirty="0" err="1">
                <a:solidFill>
                  <a:srgbClr val="0092CF"/>
                </a:solidFill>
                <a:latin typeface="Arial"/>
                <a:cs typeface="Arial"/>
              </a:rPr>
              <a:t>tool-holders</a:t>
            </a:r>
            <a:r>
              <a:rPr lang="it-IT" sz="1700" b="1" dirty="0">
                <a:solidFill>
                  <a:srgbClr val="0092CF"/>
                </a:solidFill>
                <a:latin typeface="Arial"/>
                <a:cs typeface="Arial"/>
              </a:rPr>
              <a:t> </a:t>
            </a:r>
            <a:r>
              <a:rPr lang="it-IT" sz="1700" b="1" dirty="0" err="1">
                <a:solidFill>
                  <a:srgbClr val="0092CF"/>
                </a:solidFill>
                <a:latin typeface="Arial"/>
                <a:cs typeface="Arial"/>
              </a:rPr>
              <a:t>as</a:t>
            </a:r>
            <a:r>
              <a:rPr lang="it-IT" sz="1700" b="1" dirty="0">
                <a:solidFill>
                  <a:srgbClr val="0092CF"/>
                </a:solidFill>
                <a:latin typeface="Arial"/>
                <a:cs typeface="Arial"/>
              </a:rPr>
              <a:t> per ISO </a:t>
            </a:r>
            <a:r>
              <a:rPr lang="it-IT" sz="1700" b="1" dirty="0" smtClean="0">
                <a:solidFill>
                  <a:srgbClr val="0092CF"/>
                </a:solidFill>
                <a:latin typeface="Arial"/>
                <a:cs typeface="Arial"/>
              </a:rPr>
              <a:t>10889 </a:t>
            </a:r>
            <a:r>
              <a:rPr lang="it-IT" sz="1700" b="1" dirty="0" err="1">
                <a:solidFill>
                  <a:srgbClr val="0092CF"/>
                </a:solidFill>
                <a:latin typeface="Arial"/>
                <a:cs typeface="Arial"/>
              </a:rPr>
              <a:t>norms</a:t>
            </a:r>
            <a:endParaRPr lang="it-IT" sz="1700" b="1" dirty="0">
              <a:solidFill>
                <a:srgbClr val="0092CF"/>
              </a:solidFill>
              <a:latin typeface="Arial"/>
              <a:cs typeface="Arial"/>
            </a:endParaRPr>
          </a:p>
          <a:p>
            <a:pPr>
              <a:lnSpc>
                <a:spcPct val="120000"/>
              </a:lnSpc>
            </a:pPr>
            <a:r>
              <a:rPr lang="it-IT" sz="1600" dirty="0" err="1" smtClean="0">
                <a:solidFill>
                  <a:srgbClr val="7F7F7F"/>
                </a:solidFill>
                <a:latin typeface="Arial"/>
                <a:cs typeface="Arial"/>
              </a:rPr>
              <a:t>Description</a:t>
            </a:r>
            <a:endParaRPr lang="it-IT" sz="1600" dirty="0">
              <a:solidFill>
                <a:srgbClr val="7F7F7F"/>
              </a:solidFill>
              <a:latin typeface="Arial"/>
              <a:cs typeface="Arial"/>
            </a:endParaRPr>
          </a:p>
        </p:txBody>
      </p:sp>
      <p:cxnSp>
        <p:nvCxnSpPr>
          <p:cNvPr id="15" name="Connettore 1 14"/>
          <p:cNvCxnSpPr/>
          <p:nvPr/>
        </p:nvCxnSpPr>
        <p:spPr>
          <a:xfrm>
            <a:off x="1011438" y="473752"/>
            <a:ext cx="7738632" cy="0"/>
          </a:xfrm>
          <a:prstGeom prst="line">
            <a:avLst/>
          </a:prstGeom>
          <a:ln w="19050" cmpd="sng">
            <a:solidFill>
              <a:schemeClr val="tx1">
                <a:lumMod val="50000"/>
                <a:lumOff val="50000"/>
              </a:schemeClr>
            </a:solidFill>
            <a:prstDash val="solid"/>
          </a:ln>
        </p:spPr>
        <p:style>
          <a:lnRef idx="1">
            <a:schemeClr val="dk1"/>
          </a:lnRef>
          <a:fillRef idx="0">
            <a:schemeClr val="dk1"/>
          </a:fillRef>
          <a:effectRef idx="0">
            <a:schemeClr val="dk1"/>
          </a:effectRef>
          <a:fontRef idx="minor">
            <a:schemeClr val="tx1"/>
          </a:fontRef>
        </p:style>
      </p:cxnSp>
      <p:sp>
        <p:nvSpPr>
          <p:cNvPr id="9" name="Rettangolo arrotondato 8"/>
          <p:cNvSpPr/>
          <p:nvPr/>
        </p:nvSpPr>
        <p:spPr>
          <a:xfrm>
            <a:off x="78644" y="64099"/>
            <a:ext cx="830449" cy="830449"/>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Rettangolo arrotondato 9"/>
          <p:cNvSpPr/>
          <p:nvPr/>
        </p:nvSpPr>
        <p:spPr>
          <a:xfrm>
            <a:off x="426628" y="984830"/>
            <a:ext cx="460155" cy="460155"/>
          </a:xfrm>
          <a:prstGeom prst="roundRect">
            <a:avLst/>
          </a:prstGeom>
          <a:solidFill>
            <a:srgbClr val="0092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Rettangolo arrotondato 10"/>
          <p:cNvSpPr/>
          <p:nvPr/>
        </p:nvSpPr>
        <p:spPr>
          <a:xfrm>
            <a:off x="82309" y="148466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4" name="Immagine 3" descr="LOGHI UFFICIALI.png"/>
          <p:cNvPicPr>
            <a:picLocks noChangeAspect="1"/>
          </p:cNvPicPr>
          <p:nvPr/>
        </p:nvPicPr>
        <p:blipFill>
          <a:blip r:embed="rId2">
            <a:alphaModFix amt="90000"/>
            <a:extLst>
              <a:ext uri="{28A0092B-C50C-407E-A947-70E740481C1C}">
                <a14:useLocalDpi xmlns:a14="http://schemas.microsoft.com/office/drawing/2010/main" xmlns="" val="0"/>
              </a:ext>
            </a:extLst>
          </a:blip>
          <a:stretch>
            <a:fillRect/>
          </a:stretch>
        </p:blipFill>
        <p:spPr>
          <a:xfrm>
            <a:off x="133747" y="131091"/>
            <a:ext cx="734372" cy="734372"/>
          </a:xfrm>
          <a:prstGeom prst="rect">
            <a:avLst/>
          </a:prstGeom>
        </p:spPr>
      </p:pic>
      <p:sp>
        <p:nvSpPr>
          <p:cNvPr id="17" name="CasellaDiTesto 16"/>
          <p:cNvSpPr txBox="1"/>
          <p:nvPr/>
        </p:nvSpPr>
        <p:spPr>
          <a:xfrm>
            <a:off x="5176672" y="984830"/>
            <a:ext cx="3229078" cy="5478423"/>
          </a:xfrm>
          <a:prstGeom prst="rect">
            <a:avLst/>
          </a:prstGeom>
          <a:noFill/>
        </p:spPr>
        <p:txBody>
          <a:bodyPr wrap="square" rtlCol="0">
            <a:spAutoFit/>
          </a:bodyPr>
          <a:lstStyle/>
          <a:p>
            <a:r>
              <a:rPr lang="en-US" sz="1000" b="1" dirty="0">
                <a:solidFill>
                  <a:srgbClr val="7F7F7F"/>
                </a:solidFill>
                <a:latin typeface="Arial"/>
                <a:cs typeface="Arial"/>
              </a:rPr>
              <a:t>This turret has been designed for use on the Y axis of turning </a:t>
            </a:r>
            <a:r>
              <a:rPr lang="en-US" sz="1000" b="1" dirty="0" err="1">
                <a:solidFill>
                  <a:srgbClr val="7F7F7F"/>
                </a:solidFill>
                <a:latin typeface="Arial"/>
                <a:cs typeface="Arial"/>
              </a:rPr>
              <a:t>centres</a:t>
            </a:r>
            <a:r>
              <a:rPr lang="en-US" sz="1000" b="1" dirty="0">
                <a:solidFill>
                  <a:srgbClr val="7F7F7F"/>
                </a:solidFill>
                <a:latin typeface="Arial"/>
                <a:cs typeface="Arial"/>
              </a:rPr>
              <a:t>.</a:t>
            </a:r>
            <a:br>
              <a:rPr lang="en-US" sz="1000" b="1" dirty="0">
                <a:solidFill>
                  <a:srgbClr val="7F7F7F"/>
                </a:solidFill>
                <a:latin typeface="Arial"/>
                <a:cs typeface="Arial"/>
              </a:rPr>
            </a:br>
            <a:r>
              <a:rPr lang="en-US" sz="1000" b="1" dirty="0">
                <a:solidFill>
                  <a:srgbClr val="7F7F7F"/>
                </a:solidFill>
                <a:latin typeface="Arial"/>
                <a:cs typeface="Arial"/>
              </a:rPr>
              <a:t>The turret has compact overall dimensions towards the chuck, the tailstock and the slide. </a:t>
            </a:r>
            <a:endParaRPr lang="en-US" sz="1000" dirty="0">
              <a:solidFill>
                <a:srgbClr val="7F7F7F"/>
              </a:solidFill>
              <a:latin typeface="Arial"/>
              <a:cs typeface="Arial"/>
            </a:endParaRPr>
          </a:p>
          <a:p>
            <a:r>
              <a:rPr lang="en-US" sz="1000" b="1" dirty="0">
                <a:solidFill>
                  <a:srgbClr val="7F7F7F"/>
                </a:solidFill>
                <a:latin typeface="Arial"/>
                <a:cs typeface="Arial"/>
              </a:rPr>
              <a:t>This solution allows use of </a:t>
            </a:r>
            <a:r>
              <a:rPr lang="en-US" sz="1000" b="1" dirty="0" err="1">
                <a:solidFill>
                  <a:srgbClr val="7F7F7F"/>
                </a:solidFill>
                <a:latin typeface="Arial"/>
                <a:cs typeface="Arial"/>
              </a:rPr>
              <a:t>toolholder</a:t>
            </a:r>
            <a:r>
              <a:rPr lang="en-US" sz="1000" b="1" dirty="0">
                <a:solidFill>
                  <a:srgbClr val="7F7F7F"/>
                </a:solidFill>
                <a:latin typeface="Arial"/>
                <a:cs typeface="Arial"/>
              </a:rPr>
              <a:t> discs with standard dimensions. </a:t>
            </a:r>
            <a:endParaRPr lang="en-US" sz="1000" b="1" dirty="0" smtClean="0">
              <a:solidFill>
                <a:srgbClr val="7F7F7F"/>
              </a:solidFill>
              <a:latin typeface="Arial"/>
              <a:cs typeface="Arial"/>
            </a:endParaRPr>
          </a:p>
          <a:p>
            <a:endParaRPr lang="en-US" sz="1000" b="1" dirty="0">
              <a:solidFill>
                <a:srgbClr val="7F7F7F"/>
              </a:solidFill>
              <a:latin typeface="Arial"/>
              <a:cs typeface="Arial"/>
            </a:endParaRPr>
          </a:p>
          <a:p>
            <a:endParaRPr lang="en-US" sz="1000" dirty="0">
              <a:solidFill>
                <a:srgbClr val="7F7F7F"/>
              </a:solidFill>
              <a:latin typeface="Arial"/>
              <a:cs typeface="Arial"/>
            </a:endParaRPr>
          </a:p>
          <a:p>
            <a:r>
              <a:rPr lang="en-US" sz="1000" dirty="0">
                <a:solidFill>
                  <a:srgbClr val="7F7F7F"/>
                </a:solidFill>
                <a:latin typeface="Arial"/>
                <a:cs typeface="Arial"/>
              </a:rPr>
              <a:t>Main characteristics and advantages: </a:t>
            </a:r>
          </a:p>
          <a:p>
            <a:pPr marL="171450" indent="-171450">
              <a:buFont typeface="Arial"/>
              <a:buChar char="•"/>
            </a:pPr>
            <a:r>
              <a:rPr lang="en-US" sz="1000" dirty="0">
                <a:solidFill>
                  <a:srgbClr val="7F7F7F"/>
                </a:solidFill>
                <a:latin typeface="Arial"/>
                <a:cs typeface="Arial"/>
              </a:rPr>
              <a:t>These turrets can be supplied together with </a:t>
            </a:r>
            <a:r>
              <a:rPr lang="en-US" sz="1000" dirty="0" smtClean="0">
                <a:solidFill>
                  <a:srgbClr val="7F7F7F"/>
                </a:solidFill>
                <a:latin typeface="Arial"/>
                <a:cs typeface="Arial"/>
              </a:rPr>
              <a:t>   </a:t>
            </a:r>
            <a:r>
              <a:rPr lang="en-US" sz="1000" dirty="0" err="1" smtClean="0">
                <a:solidFill>
                  <a:srgbClr val="7F7F7F"/>
                </a:solidFill>
                <a:latin typeface="Arial"/>
                <a:cs typeface="Arial"/>
              </a:rPr>
              <a:t>Baruffaldi</a:t>
            </a:r>
            <a:r>
              <a:rPr lang="en-US" sz="1000" dirty="0" smtClean="0">
                <a:solidFill>
                  <a:srgbClr val="7F7F7F"/>
                </a:solidFill>
                <a:latin typeface="Arial"/>
                <a:cs typeface="Arial"/>
              </a:rPr>
              <a:t> </a:t>
            </a:r>
            <a:r>
              <a:rPr lang="en-US" sz="1000" dirty="0">
                <a:solidFill>
                  <a:srgbClr val="7F7F7F"/>
                </a:solidFill>
                <a:latin typeface="Arial"/>
                <a:cs typeface="Arial"/>
              </a:rPr>
              <a:t>Y-axis unit (see YAX section), for a rugged, </a:t>
            </a:r>
            <a:r>
              <a:rPr lang="en-US" sz="1000" dirty="0" smtClean="0">
                <a:solidFill>
                  <a:srgbClr val="7F7F7F"/>
                </a:solidFill>
                <a:latin typeface="Arial"/>
                <a:cs typeface="Arial"/>
              </a:rPr>
              <a:t>precise </a:t>
            </a:r>
            <a:r>
              <a:rPr lang="en-US" sz="1000" dirty="0">
                <a:solidFill>
                  <a:srgbClr val="7F7F7F"/>
                </a:solidFill>
                <a:latin typeface="Arial"/>
                <a:cs typeface="Arial"/>
              </a:rPr>
              <a:t>and cost-effective solution </a:t>
            </a:r>
          </a:p>
          <a:p>
            <a:pPr marL="171450" indent="-171450">
              <a:buFont typeface="Arial"/>
              <a:buChar char="•"/>
            </a:pPr>
            <a:r>
              <a:rPr lang="en-US" sz="1000" dirty="0">
                <a:solidFill>
                  <a:srgbClr val="7F7F7F"/>
                </a:solidFill>
                <a:latin typeface="Arial"/>
                <a:cs typeface="Arial"/>
              </a:rPr>
              <a:t>As an alternative, such turrets can be fit </a:t>
            </a:r>
            <a:r>
              <a:rPr lang="en-US" sz="1000" dirty="0" smtClean="0">
                <a:solidFill>
                  <a:srgbClr val="7F7F7F"/>
                </a:solidFill>
                <a:latin typeface="Arial"/>
                <a:cs typeface="Arial"/>
              </a:rPr>
              <a:t>on customer’s </a:t>
            </a:r>
            <a:r>
              <a:rPr lang="en-US" sz="1000" dirty="0">
                <a:solidFill>
                  <a:srgbClr val="7F7F7F"/>
                </a:solidFill>
                <a:latin typeface="Arial"/>
                <a:cs typeface="Arial"/>
              </a:rPr>
              <a:t>Y-axis unit </a:t>
            </a:r>
          </a:p>
          <a:p>
            <a:pPr marL="171450" indent="-171450">
              <a:buFont typeface="Arial"/>
              <a:buChar char="•"/>
            </a:pPr>
            <a:r>
              <a:rPr lang="en-US" sz="1000" dirty="0">
                <a:solidFill>
                  <a:srgbClr val="7F7F7F"/>
                </a:solidFill>
                <a:latin typeface="Arial"/>
                <a:cs typeface="Arial"/>
              </a:rPr>
              <a:t>Both frontal TBYA and radial TBYR turrets can be </a:t>
            </a:r>
            <a:r>
              <a:rPr lang="en-US" sz="1000" dirty="0" smtClean="0">
                <a:solidFill>
                  <a:srgbClr val="7F7F7F"/>
                </a:solidFill>
                <a:latin typeface="Arial"/>
                <a:cs typeface="Arial"/>
              </a:rPr>
              <a:t>used </a:t>
            </a:r>
            <a:r>
              <a:rPr lang="en-US" sz="1000" dirty="0">
                <a:solidFill>
                  <a:srgbClr val="7F7F7F"/>
                </a:solidFill>
                <a:latin typeface="Arial"/>
                <a:cs typeface="Arial"/>
              </a:rPr>
              <a:t>on the same Y-axis </a:t>
            </a:r>
          </a:p>
          <a:p>
            <a:pPr marL="171450" indent="-171450">
              <a:buFont typeface="Arial"/>
              <a:buChar char="•"/>
            </a:pPr>
            <a:r>
              <a:rPr lang="en-US" sz="1000" dirty="0">
                <a:solidFill>
                  <a:srgbClr val="7F7F7F"/>
                </a:solidFill>
                <a:latin typeface="Arial"/>
                <a:cs typeface="Arial"/>
              </a:rPr>
              <a:t>Main features of these turrets are similar to TBMA </a:t>
            </a:r>
            <a:r>
              <a:rPr lang="en-US" sz="1000" dirty="0" smtClean="0">
                <a:solidFill>
                  <a:srgbClr val="7F7F7F"/>
                </a:solidFill>
                <a:latin typeface="Arial"/>
                <a:cs typeface="Arial"/>
              </a:rPr>
              <a:t>and </a:t>
            </a:r>
            <a:r>
              <a:rPr lang="en-US" sz="1000" dirty="0">
                <a:solidFill>
                  <a:srgbClr val="7F7F7F"/>
                </a:solidFill>
                <a:latin typeface="Arial"/>
                <a:cs typeface="Arial"/>
              </a:rPr>
              <a:t>TBMR turrets </a:t>
            </a:r>
          </a:p>
          <a:p>
            <a:pPr marL="171450" indent="-171450">
              <a:buFont typeface="Arial"/>
              <a:buChar char="•"/>
            </a:pPr>
            <a:r>
              <a:rPr lang="en-US" sz="1000" dirty="0">
                <a:solidFill>
                  <a:srgbClr val="7F7F7F"/>
                </a:solidFill>
                <a:latin typeface="Arial"/>
                <a:cs typeface="Arial"/>
              </a:rPr>
              <a:t>Available sizes 120-160-200-250-320. </a:t>
            </a:r>
          </a:p>
          <a:p>
            <a:endParaRPr lang="en-US" sz="1000" dirty="0" smtClean="0">
              <a:solidFill>
                <a:srgbClr val="7F7F7F"/>
              </a:solidFill>
              <a:latin typeface="Arial"/>
              <a:cs typeface="Arial"/>
            </a:endParaRPr>
          </a:p>
          <a:p>
            <a:endParaRPr lang="en-US" sz="1000" dirty="0">
              <a:solidFill>
                <a:srgbClr val="7F7F7F"/>
              </a:solidFill>
              <a:latin typeface="Arial"/>
              <a:cs typeface="Arial"/>
            </a:endParaRPr>
          </a:p>
          <a:p>
            <a:endParaRPr lang="en-US" sz="1000" dirty="0" smtClean="0">
              <a:solidFill>
                <a:srgbClr val="7F7F7F"/>
              </a:solidFill>
              <a:latin typeface="Arial"/>
              <a:cs typeface="Arial"/>
            </a:endParaRPr>
          </a:p>
          <a:p>
            <a:endParaRPr lang="en-US" sz="1000" dirty="0">
              <a:solidFill>
                <a:srgbClr val="7F7F7F"/>
              </a:solidFill>
              <a:latin typeface="Arial"/>
              <a:cs typeface="Arial"/>
            </a:endParaRPr>
          </a:p>
          <a:p>
            <a:endParaRPr lang="en-US" sz="1000" dirty="0" smtClean="0">
              <a:solidFill>
                <a:srgbClr val="7F7F7F"/>
              </a:solidFill>
              <a:latin typeface="Arial"/>
              <a:cs typeface="Arial"/>
            </a:endParaRPr>
          </a:p>
          <a:p>
            <a:endParaRPr lang="en-US" sz="1000" dirty="0">
              <a:solidFill>
                <a:srgbClr val="7F7F7F"/>
              </a:solidFill>
              <a:latin typeface="Arial"/>
              <a:cs typeface="Arial"/>
            </a:endParaRPr>
          </a:p>
          <a:p>
            <a:endParaRPr lang="en-US" sz="1000" dirty="0" smtClean="0">
              <a:solidFill>
                <a:srgbClr val="7F7F7F"/>
              </a:solidFill>
              <a:latin typeface="Arial"/>
              <a:cs typeface="Arial"/>
            </a:endParaRPr>
          </a:p>
          <a:p>
            <a:endParaRPr lang="en-US" sz="1000" dirty="0">
              <a:solidFill>
                <a:srgbClr val="7F7F7F"/>
              </a:solidFill>
              <a:latin typeface="Arial"/>
              <a:cs typeface="Arial"/>
            </a:endParaRPr>
          </a:p>
          <a:p>
            <a:endParaRPr lang="en-US" sz="1000" dirty="0" smtClean="0">
              <a:solidFill>
                <a:srgbClr val="7F7F7F"/>
              </a:solidFill>
              <a:latin typeface="Arial"/>
              <a:cs typeface="Arial"/>
            </a:endParaRPr>
          </a:p>
          <a:p>
            <a:endParaRPr lang="en-US" sz="1000" dirty="0">
              <a:solidFill>
                <a:srgbClr val="7F7F7F"/>
              </a:solidFill>
              <a:latin typeface="Arial"/>
              <a:cs typeface="Arial"/>
            </a:endParaRPr>
          </a:p>
          <a:p>
            <a:endParaRPr lang="en-US" sz="1000" dirty="0" smtClean="0">
              <a:solidFill>
                <a:srgbClr val="7F7F7F"/>
              </a:solidFill>
              <a:latin typeface="Arial"/>
              <a:cs typeface="Arial"/>
            </a:endParaRPr>
          </a:p>
          <a:p>
            <a:endParaRPr lang="en-US" sz="1000" dirty="0">
              <a:solidFill>
                <a:srgbClr val="7F7F7F"/>
              </a:solidFill>
              <a:latin typeface="Arial"/>
              <a:cs typeface="Arial"/>
            </a:endParaRPr>
          </a:p>
          <a:p>
            <a:endParaRPr lang="en-US" sz="1000" dirty="0" smtClean="0">
              <a:solidFill>
                <a:srgbClr val="7F7F7F"/>
              </a:solidFill>
              <a:latin typeface="Arial"/>
              <a:cs typeface="Arial"/>
            </a:endParaRPr>
          </a:p>
          <a:p>
            <a:r>
              <a:rPr lang="en-US" sz="1000" dirty="0" smtClean="0">
                <a:solidFill>
                  <a:srgbClr val="7F7F7F"/>
                </a:solidFill>
                <a:latin typeface="Arial"/>
                <a:cs typeface="Arial"/>
              </a:rPr>
              <a:t>1</a:t>
            </a:r>
            <a:r>
              <a:rPr lang="en-US" sz="1000" dirty="0">
                <a:solidFill>
                  <a:srgbClr val="7F7F7F"/>
                </a:solidFill>
                <a:latin typeface="Arial"/>
                <a:cs typeface="Arial"/>
              </a:rPr>
              <a:t>. For technical data refer to TBMA, TBMR-VDI and TBMR-BMT sections.</a:t>
            </a:r>
            <a:br>
              <a:rPr lang="en-US" sz="1000" dirty="0">
                <a:solidFill>
                  <a:srgbClr val="7F7F7F"/>
                </a:solidFill>
                <a:latin typeface="Arial"/>
                <a:cs typeface="Arial"/>
              </a:rPr>
            </a:br>
            <a:r>
              <a:rPr lang="en-US" sz="1000" dirty="0">
                <a:solidFill>
                  <a:srgbClr val="7F7F7F"/>
                </a:solidFill>
                <a:latin typeface="Arial"/>
                <a:cs typeface="Arial"/>
              </a:rPr>
              <a:t>2. For Y-axis unit see YAX section. </a:t>
            </a:r>
          </a:p>
        </p:txBody>
      </p:sp>
      <p:sp>
        <p:nvSpPr>
          <p:cNvPr id="19" name="CasellaDiTesto 18"/>
          <p:cNvSpPr txBox="1"/>
          <p:nvPr/>
        </p:nvSpPr>
        <p:spPr>
          <a:xfrm rot="16200000">
            <a:off x="-2274627" y="3676747"/>
            <a:ext cx="5402515" cy="707886"/>
          </a:xfrm>
          <a:prstGeom prst="rect">
            <a:avLst/>
          </a:prstGeom>
          <a:noFill/>
          <a:effectLst>
            <a:outerShdw blurRad="50800" dist="38100" dir="2700000" algn="tl" rotWithShape="0">
              <a:prstClr val="black">
                <a:alpha val="40000"/>
              </a:prstClr>
            </a:outerShdw>
          </a:effectLst>
        </p:spPr>
        <p:txBody>
          <a:bodyPr wrap="square" rtlCol="0">
            <a:spAutoFit/>
          </a:bodyPr>
          <a:lstStyle/>
          <a:p>
            <a:r>
              <a:rPr lang="it-IT" sz="4000" b="1" dirty="0" smtClean="0">
                <a:solidFill>
                  <a:srgbClr val="0092CF"/>
                </a:solidFill>
                <a:latin typeface="Arial"/>
                <a:cs typeface="Arial"/>
              </a:rPr>
              <a:t>TBYA - TBYR </a:t>
            </a:r>
            <a:r>
              <a:rPr lang="it-IT" sz="4000" b="1" dirty="0" err="1" smtClean="0">
                <a:solidFill>
                  <a:srgbClr val="0092CF"/>
                </a:solidFill>
                <a:latin typeface="Arial"/>
                <a:cs typeface="Arial"/>
              </a:rPr>
              <a:t>series</a:t>
            </a:r>
            <a:endParaRPr lang="it-IT" sz="4000" b="1" dirty="0">
              <a:solidFill>
                <a:srgbClr val="0092CF"/>
              </a:solidFill>
              <a:latin typeface="Arial"/>
              <a:cs typeface="Arial"/>
            </a:endParaRPr>
          </a:p>
        </p:txBody>
      </p:sp>
      <p:sp>
        <p:nvSpPr>
          <p:cNvPr id="20" name="Rettangolo arrotondato 19"/>
          <p:cNvSpPr/>
          <p:nvPr/>
        </p:nvSpPr>
        <p:spPr>
          <a:xfrm>
            <a:off x="3615227" y="4793751"/>
            <a:ext cx="1170839" cy="1170839"/>
          </a:xfrm>
          <a:prstGeom prst="roundRect">
            <a:avLst/>
          </a:prstGeom>
          <a:solidFill>
            <a:srgbClr val="0092D2"/>
          </a:solidFill>
          <a:ln>
            <a:solidFill>
              <a:srgbClr val="0092C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1" name="Rettangolo arrotondato 20"/>
          <p:cNvSpPr/>
          <p:nvPr/>
        </p:nvSpPr>
        <p:spPr>
          <a:xfrm>
            <a:off x="2347448" y="4793751"/>
            <a:ext cx="1170839" cy="1170839"/>
          </a:xfrm>
          <a:prstGeom prst="round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2" name="Rettangolo arrotondato 21"/>
          <p:cNvSpPr/>
          <p:nvPr/>
        </p:nvSpPr>
        <p:spPr>
          <a:xfrm>
            <a:off x="1079669" y="4793751"/>
            <a:ext cx="1170839" cy="1170839"/>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23" name="Immagine 2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85261" y="4856062"/>
            <a:ext cx="1442343" cy="1081757"/>
          </a:xfrm>
          <a:prstGeom prst="rect">
            <a:avLst/>
          </a:prstGeom>
        </p:spPr>
      </p:pic>
      <p:pic>
        <p:nvPicPr>
          <p:cNvPr id="24" name="Immagine 2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132776" y="4823062"/>
            <a:ext cx="1535265" cy="1151449"/>
          </a:xfrm>
          <a:prstGeom prst="rect">
            <a:avLst/>
          </a:prstGeom>
        </p:spPr>
      </p:pic>
      <p:pic>
        <p:nvPicPr>
          <p:cNvPr id="25" name="Immagine 24"/>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353503" y="4763172"/>
            <a:ext cx="1579424" cy="1184568"/>
          </a:xfrm>
          <a:prstGeom prst="rect">
            <a:avLst/>
          </a:prstGeom>
        </p:spPr>
      </p:pic>
      <p:pic>
        <p:nvPicPr>
          <p:cNvPr id="26" name="Immagine 25"/>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2817234" y="1250064"/>
            <a:ext cx="2244245" cy="1683184"/>
          </a:xfrm>
          <a:prstGeom prst="rect">
            <a:avLst/>
          </a:prstGeom>
        </p:spPr>
      </p:pic>
      <p:pic>
        <p:nvPicPr>
          <p:cNvPr id="2" name="Immagine 1" descr="TBYA.png"/>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901016" y="1250064"/>
            <a:ext cx="2774961" cy="3263353"/>
          </a:xfrm>
          <a:prstGeom prst="rect">
            <a:avLst/>
          </a:prstGeom>
        </p:spPr>
      </p:pic>
      <p:sp>
        <p:nvSpPr>
          <p:cNvPr id="27" name="CasellaDiTesto 26"/>
          <p:cNvSpPr txBox="1"/>
          <p:nvPr/>
        </p:nvSpPr>
        <p:spPr>
          <a:xfrm>
            <a:off x="8732985" y="6504084"/>
            <a:ext cx="350506" cy="246221"/>
          </a:xfrm>
          <a:prstGeom prst="rect">
            <a:avLst/>
          </a:prstGeom>
          <a:noFill/>
        </p:spPr>
        <p:txBody>
          <a:bodyPr wrap="square" rtlCol="0">
            <a:spAutoFit/>
          </a:bodyPr>
          <a:lstStyle/>
          <a:p>
            <a:pPr algn="ctr"/>
            <a:r>
              <a:rPr lang="it-IT" sz="1000" dirty="0" smtClean="0">
                <a:solidFill>
                  <a:schemeClr val="bg1"/>
                </a:solidFill>
                <a:latin typeface="Arial"/>
                <a:cs typeface="Arial"/>
              </a:rPr>
              <a:t>29</a:t>
            </a:r>
            <a:endParaRPr lang="it-IT" sz="1000" dirty="0">
              <a:solidFill>
                <a:schemeClr val="bg1"/>
              </a:solidFill>
              <a:latin typeface="Arial"/>
              <a:cs typeface="Arial"/>
            </a:endParaRPr>
          </a:p>
        </p:txBody>
      </p:sp>
    </p:spTree>
    <p:extLst>
      <p:ext uri="{BB962C8B-B14F-4D97-AF65-F5344CB8AC3E}">
        <p14:creationId xmlns:p14="http://schemas.microsoft.com/office/powerpoint/2010/main" xmlns="" val="10841133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26629" y="0"/>
            <a:ext cx="5308059" cy="6858000"/>
          </a:xfrm>
          <a:prstGeom prst="rect">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Rettangolo arrotondato 4"/>
          <p:cNvSpPr/>
          <p:nvPr/>
        </p:nvSpPr>
        <p:spPr>
          <a:xfrm>
            <a:off x="8750070" y="6475609"/>
            <a:ext cx="304632" cy="304632"/>
          </a:xfrm>
          <a:prstGeom prst="roundRect">
            <a:avLst/>
          </a:prstGeom>
          <a:solidFill>
            <a:srgbClr val="0092D2"/>
          </a:solidFill>
          <a:ln>
            <a:solidFill>
              <a:srgbClr val="0092C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Rettangolo arrotondato 5"/>
          <p:cNvSpPr/>
          <p:nvPr/>
        </p:nvSpPr>
        <p:spPr>
          <a:xfrm>
            <a:off x="8750070" y="6131293"/>
            <a:ext cx="304632" cy="304632"/>
          </a:xfrm>
          <a:prstGeom prst="round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arrotondato 6"/>
          <p:cNvSpPr/>
          <p:nvPr/>
        </p:nvSpPr>
        <p:spPr>
          <a:xfrm>
            <a:off x="8405750" y="647560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5" name="Connettore 1 14"/>
          <p:cNvCxnSpPr/>
          <p:nvPr/>
        </p:nvCxnSpPr>
        <p:spPr>
          <a:xfrm>
            <a:off x="1011438" y="473752"/>
            <a:ext cx="7738632" cy="0"/>
          </a:xfrm>
          <a:prstGeom prst="line">
            <a:avLst/>
          </a:prstGeom>
          <a:ln w="19050" cmpd="sng">
            <a:solidFill>
              <a:schemeClr val="tx1">
                <a:lumMod val="50000"/>
                <a:lumOff val="50000"/>
              </a:schemeClr>
            </a:solidFill>
            <a:prstDash val="solid"/>
          </a:ln>
        </p:spPr>
        <p:style>
          <a:lnRef idx="1">
            <a:schemeClr val="dk1"/>
          </a:lnRef>
          <a:fillRef idx="0">
            <a:schemeClr val="dk1"/>
          </a:fillRef>
          <a:effectRef idx="0">
            <a:schemeClr val="dk1"/>
          </a:effectRef>
          <a:fontRef idx="minor">
            <a:schemeClr val="tx1"/>
          </a:fontRef>
        </p:style>
      </p:cxnSp>
      <p:sp>
        <p:nvSpPr>
          <p:cNvPr id="9" name="Rettangolo arrotondato 8"/>
          <p:cNvSpPr/>
          <p:nvPr/>
        </p:nvSpPr>
        <p:spPr>
          <a:xfrm>
            <a:off x="78644" y="64099"/>
            <a:ext cx="830449" cy="830449"/>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Rettangolo arrotondato 9"/>
          <p:cNvSpPr/>
          <p:nvPr/>
        </p:nvSpPr>
        <p:spPr>
          <a:xfrm>
            <a:off x="426628" y="984830"/>
            <a:ext cx="460155" cy="460155"/>
          </a:xfrm>
          <a:prstGeom prst="roundRect">
            <a:avLst/>
          </a:prstGeom>
          <a:solidFill>
            <a:srgbClr val="0092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Rettangolo arrotondato 10"/>
          <p:cNvSpPr/>
          <p:nvPr/>
        </p:nvSpPr>
        <p:spPr>
          <a:xfrm>
            <a:off x="82309" y="148466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4" name="Immagine 3" descr="LOGHI UFFICIALI.png"/>
          <p:cNvPicPr>
            <a:picLocks noChangeAspect="1"/>
          </p:cNvPicPr>
          <p:nvPr/>
        </p:nvPicPr>
        <p:blipFill>
          <a:blip r:embed="rId2">
            <a:alphaModFix amt="90000"/>
            <a:extLst>
              <a:ext uri="{28A0092B-C50C-407E-A947-70E740481C1C}">
                <a14:useLocalDpi xmlns="" xmlns:a14="http://schemas.microsoft.com/office/drawing/2010/main" val="0"/>
              </a:ext>
            </a:extLst>
          </a:blip>
          <a:stretch>
            <a:fillRect/>
          </a:stretch>
        </p:blipFill>
        <p:spPr>
          <a:xfrm>
            <a:off x="133747" y="131091"/>
            <a:ext cx="734372" cy="734372"/>
          </a:xfrm>
          <a:prstGeom prst="rect">
            <a:avLst/>
          </a:prstGeom>
        </p:spPr>
      </p:pic>
      <p:sp>
        <p:nvSpPr>
          <p:cNvPr id="17" name="CasellaDiTesto 16"/>
          <p:cNvSpPr txBox="1"/>
          <p:nvPr/>
        </p:nvSpPr>
        <p:spPr>
          <a:xfrm>
            <a:off x="1011438" y="984830"/>
            <a:ext cx="7698944" cy="3247043"/>
          </a:xfrm>
          <a:prstGeom prst="rect">
            <a:avLst/>
          </a:prstGeom>
          <a:noFill/>
        </p:spPr>
        <p:txBody>
          <a:bodyPr wrap="square" rtlCol="0">
            <a:spAutoFit/>
          </a:bodyPr>
          <a:lstStyle/>
          <a:p>
            <a:pPr>
              <a:spcBef>
                <a:spcPts val="600"/>
              </a:spcBef>
              <a:buFont typeface="Arial" pitchFamily="34" charset="0"/>
              <a:buChar char="•"/>
            </a:pPr>
            <a:r>
              <a:rPr lang="en-US" sz="1600" dirty="0" smtClean="0">
                <a:solidFill>
                  <a:srgbClr val="7F7F7F"/>
                </a:solidFill>
                <a:latin typeface="Arial"/>
                <a:cs typeface="Arial"/>
              </a:rPr>
              <a:t>  simple design, to grant high reliability</a:t>
            </a:r>
          </a:p>
          <a:p>
            <a:pPr>
              <a:spcBef>
                <a:spcPts val="600"/>
              </a:spcBef>
              <a:buFont typeface="Arial" pitchFamily="34" charset="0"/>
              <a:buChar char="•"/>
            </a:pPr>
            <a:r>
              <a:rPr lang="en-US" sz="1600" dirty="0" smtClean="0">
                <a:solidFill>
                  <a:srgbClr val="7F7F7F"/>
                </a:solidFill>
                <a:latin typeface="Arial"/>
                <a:cs typeface="Arial"/>
              </a:rPr>
              <a:t>  hydraulic </a:t>
            </a:r>
            <a:r>
              <a:rPr lang="en-US" sz="1600" dirty="0" smtClean="0">
                <a:solidFill>
                  <a:srgbClr val="7F7F7F"/>
                </a:solidFill>
                <a:latin typeface="Arial"/>
                <a:cs typeface="Arial"/>
              </a:rPr>
              <a:t>and pneumatic </a:t>
            </a:r>
            <a:r>
              <a:rPr lang="en-US" sz="1600" dirty="0" smtClean="0">
                <a:solidFill>
                  <a:srgbClr val="7F7F7F"/>
                </a:solidFill>
                <a:latin typeface="Arial"/>
                <a:cs typeface="Arial"/>
              </a:rPr>
              <a:t>versions are mechanically fully interchangeable</a:t>
            </a:r>
            <a:endParaRPr lang="en-US" sz="1600" dirty="0" smtClean="0">
              <a:solidFill>
                <a:srgbClr val="7F7F7F"/>
              </a:solidFill>
              <a:latin typeface="Arial"/>
              <a:cs typeface="Arial"/>
            </a:endParaRPr>
          </a:p>
          <a:p>
            <a:pPr>
              <a:spcBef>
                <a:spcPts val="600"/>
              </a:spcBef>
              <a:buFont typeface="Arial" pitchFamily="34" charset="0"/>
              <a:buChar char="•"/>
            </a:pPr>
            <a:r>
              <a:rPr lang="en-US" sz="1600" dirty="0" smtClean="0">
                <a:solidFill>
                  <a:srgbClr val="7F7F7F"/>
                </a:solidFill>
                <a:latin typeface="Arial"/>
                <a:cs typeface="Arial"/>
              </a:rPr>
              <a:t>  intrinsically safe products (turrets remain locked in case of power loss)</a:t>
            </a:r>
          </a:p>
          <a:p>
            <a:pPr>
              <a:spcBef>
                <a:spcPts val="600"/>
              </a:spcBef>
              <a:buFont typeface="Arial" pitchFamily="34" charset="0"/>
              <a:buChar char="•"/>
            </a:pPr>
            <a:r>
              <a:rPr lang="en-US" sz="1600" dirty="0" smtClean="0">
                <a:solidFill>
                  <a:srgbClr val="7F7F7F"/>
                </a:solidFill>
                <a:latin typeface="Arial"/>
                <a:cs typeface="Arial"/>
              </a:rPr>
              <a:t>  proper dimensioning of the </a:t>
            </a:r>
            <a:r>
              <a:rPr lang="en-US" sz="1600" dirty="0" smtClean="0">
                <a:solidFill>
                  <a:srgbClr val="7F7F7F"/>
                </a:solidFill>
                <a:latin typeface="Arial"/>
                <a:cs typeface="Arial"/>
              </a:rPr>
              <a:t>live tool gearings</a:t>
            </a:r>
            <a:endParaRPr lang="en-US" sz="1600" dirty="0" smtClean="0">
              <a:solidFill>
                <a:srgbClr val="7F7F7F"/>
              </a:solidFill>
              <a:latin typeface="Arial"/>
              <a:cs typeface="Arial"/>
            </a:endParaRPr>
          </a:p>
          <a:p>
            <a:pPr>
              <a:spcBef>
                <a:spcPts val="600"/>
              </a:spcBef>
              <a:buFont typeface="Arial" pitchFamily="34" charset="0"/>
              <a:buChar char="•"/>
            </a:pPr>
            <a:r>
              <a:rPr lang="en-US" sz="1600" dirty="0" smtClean="0">
                <a:solidFill>
                  <a:srgbClr val="7F7F7F"/>
                </a:solidFill>
                <a:latin typeface="Arial"/>
                <a:cs typeface="Arial"/>
              </a:rPr>
              <a:t>  </a:t>
            </a:r>
            <a:r>
              <a:rPr lang="en-US" sz="1600" dirty="0" smtClean="0">
                <a:solidFill>
                  <a:srgbClr val="7F7F7F"/>
                </a:solidFill>
                <a:latin typeface="Arial"/>
                <a:cs typeface="Arial"/>
              </a:rPr>
              <a:t>live tool clutch with </a:t>
            </a:r>
            <a:r>
              <a:rPr lang="en-US" sz="1600" dirty="0" smtClean="0">
                <a:solidFill>
                  <a:srgbClr val="7F7F7F"/>
                </a:solidFill>
                <a:latin typeface="Arial"/>
                <a:cs typeface="Arial"/>
              </a:rPr>
              <a:t>backlash free </a:t>
            </a:r>
            <a:r>
              <a:rPr lang="en-US" sz="1600" dirty="0" smtClean="0">
                <a:solidFill>
                  <a:srgbClr val="7F7F7F"/>
                </a:solidFill>
                <a:latin typeface="Arial"/>
                <a:cs typeface="Arial"/>
              </a:rPr>
              <a:t>front teethes (Hirth type), </a:t>
            </a:r>
            <a:r>
              <a:rPr lang="en-US" sz="1600" dirty="0" smtClean="0">
                <a:solidFill>
                  <a:srgbClr val="7F7F7F"/>
                </a:solidFill>
                <a:latin typeface="Arial"/>
                <a:cs typeface="Arial"/>
              </a:rPr>
              <a:t>for the transmission</a:t>
            </a:r>
          </a:p>
          <a:p>
            <a:pPr>
              <a:spcBef>
                <a:spcPts val="600"/>
              </a:spcBef>
            </a:pPr>
            <a:r>
              <a:rPr lang="en-US" sz="1600" dirty="0" smtClean="0">
                <a:solidFill>
                  <a:srgbClr val="7F7F7F"/>
                </a:solidFill>
                <a:latin typeface="Arial"/>
                <a:cs typeface="Arial"/>
              </a:rPr>
              <a:t>   of high torques.</a:t>
            </a:r>
          </a:p>
          <a:p>
            <a:pPr>
              <a:spcBef>
                <a:spcPts val="600"/>
              </a:spcBef>
              <a:buFont typeface="Arial" pitchFamily="34" charset="0"/>
              <a:buChar char="•"/>
            </a:pPr>
            <a:r>
              <a:rPr lang="en-US" sz="1600" dirty="0" smtClean="0">
                <a:solidFill>
                  <a:srgbClr val="7F7F7F"/>
                </a:solidFill>
                <a:latin typeface="Arial"/>
                <a:cs typeface="Arial"/>
              </a:rPr>
              <a:t>  no </a:t>
            </a:r>
            <a:r>
              <a:rPr lang="en-US" sz="1600" dirty="0" smtClean="0">
                <a:solidFill>
                  <a:srgbClr val="7F7F7F"/>
                </a:solidFill>
                <a:latin typeface="Arial"/>
                <a:cs typeface="Arial"/>
              </a:rPr>
              <a:t>live tool clutch indexing requested</a:t>
            </a:r>
            <a:endParaRPr lang="en-US" sz="1600" dirty="0" smtClean="0">
              <a:solidFill>
                <a:srgbClr val="7F7F7F"/>
              </a:solidFill>
              <a:latin typeface="Arial"/>
              <a:cs typeface="Arial"/>
            </a:endParaRPr>
          </a:p>
          <a:p>
            <a:pPr>
              <a:spcBef>
                <a:spcPts val="600"/>
              </a:spcBef>
              <a:buFont typeface="Arial" pitchFamily="34" charset="0"/>
              <a:buChar char="•"/>
            </a:pPr>
            <a:r>
              <a:rPr lang="en-US" sz="1600" dirty="0" smtClean="0">
                <a:solidFill>
                  <a:srgbClr val="7F7F7F"/>
                </a:solidFill>
                <a:latin typeface="Arial"/>
                <a:cs typeface="Arial"/>
              </a:rPr>
              <a:t>  </a:t>
            </a:r>
            <a:r>
              <a:rPr lang="en-US" sz="1600" dirty="0" smtClean="0">
                <a:solidFill>
                  <a:srgbClr val="7F7F7F"/>
                </a:solidFill>
                <a:latin typeface="Arial"/>
                <a:cs typeface="Arial"/>
              </a:rPr>
              <a:t>live tool transmission possible </a:t>
            </a:r>
            <a:r>
              <a:rPr lang="en-US" sz="1600" dirty="0" smtClean="0">
                <a:solidFill>
                  <a:srgbClr val="7F7F7F"/>
                </a:solidFill>
                <a:latin typeface="Arial"/>
                <a:cs typeface="Arial"/>
              </a:rPr>
              <a:t>with different ratio </a:t>
            </a:r>
            <a:r>
              <a:rPr lang="en-US" sz="1600" dirty="0" smtClean="0">
                <a:solidFill>
                  <a:srgbClr val="7F7F7F"/>
                </a:solidFill>
                <a:latin typeface="Arial"/>
                <a:cs typeface="Arial"/>
              </a:rPr>
              <a:t>(not only </a:t>
            </a:r>
            <a:r>
              <a:rPr lang="en-US" sz="1600" dirty="0" smtClean="0">
                <a:solidFill>
                  <a:srgbClr val="7F7F7F"/>
                </a:solidFill>
                <a:latin typeface="Arial"/>
                <a:cs typeface="Arial"/>
              </a:rPr>
              <a:t>1:1)</a:t>
            </a:r>
            <a:endParaRPr lang="en-US" sz="1600" dirty="0" smtClean="0">
              <a:solidFill>
                <a:srgbClr val="7F7F7F"/>
              </a:solidFill>
              <a:latin typeface="Arial"/>
              <a:cs typeface="Arial"/>
            </a:endParaRPr>
          </a:p>
          <a:p>
            <a:pPr>
              <a:spcBef>
                <a:spcPts val="600"/>
              </a:spcBef>
              <a:buFont typeface="Arial" pitchFamily="34" charset="0"/>
              <a:buChar char="•"/>
            </a:pPr>
            <a:r>
              <a:rPr lang="en-US" sz="1600" dirty="0" smtClean="0">
                <a:solidFill>
                  <a:srgbClr val="7F7F7F"/>
                </a:solidFill>
                <a:latin typeface="Arial"/>
                <a:cs typeface="Arial"/>
              </a:rPr>
              <a:t>  external </a:t>
            </a:r>
            <a:r>
              <a:rPr lang="en-US" sz="1600" dirty="0" smtClean="0">
                <a:solidFill>
                  <a:srgbClr val="7F7F7F"/>
                </a:solidFill>
                <a:latin typeface="Arial"/>
                <a:cs typeface="Arial"/>
              </a:rPr>
              <a:t>live tool motors</a:t>
            </a:r>
            <a:r>
              <a:rPr lang="en-US" sz="1600" dirty="0" smtClean="0">
                <a:solidFill>
                  <a:srgbClr val="7F7F7F"/>
                </a:solidFill>
                <a:latin typeface="Arial"/>
                <a:cs typeface="Arial"/>
              </a:rPr>
              <a:t>, </a:t>
            </a:r>
            <a:r>
              <a:rPr lang="en-US" sz="1600" dirty="0" smtClean="0">
                <a:solidFill>
                  <a:srgbClr val="7F7F7F"/>
                </a:solidFill>
                <a:latin typeface="Arial"/>
                <a:cs typeface="Arial"/>
              </a:rPr>
              <a:t>to match any machine CNC system</a:t>
            </a:r>
            <a:endParaRPr lang="en-US" sz="1600" dirty="0" smtClean="0">
              <a:solidFill>
                <a:srgbClr val="7F7F7F"/>
              </a:solidFill>
              <a:latin typeface="Arial"/>
              <a:cs typeface="Arial"/>
            </a:endParaRPr>
          </a:p>
          <a:p>
            <a:pPr>
              <a:spcBef>
                <a:spcPts val="600"/>
              </a:spcBef>
              <a:buFont typeface="Arial" pitchFamily="34" charset="0"/>
              <a:buChar char="•"/>
            </a:pPr>
            <a:r>
              <a:rPr lang="en-US" sz="1600" dirty="0" smtClean="0">
                <a:solidFill>
                  <a:srgbClr val="7F7F7F"/>
                </a:solidFill>
                <a:latin typeface="Arial"/>
                <a:cs typeface="Arial"/>
              </a:rPr>
              <a:t>  BMT versions available</a:t>
            </a:r>
          </a:p>
        </p:txBody>
      </p:sp>
      <p:sp>
        <p:nvSpPr>
          <p:cNvPr id="22" name="CasellaDiTesto 21"/>
          <p:cNvSpPr txBox="1"/>
          <p:nvPr/>
        </p:nvSpPr>
        <p:spPr>
          <a:xfrm>
            <a:off x="8732985" y="6504084"/>
            <a:ext cx="350506" cy="246221"/>
          </a:xfrm>
          <a:prstGeom prst="rect">
            <a:avLst/>
          </a:prstGeom>
          <a:noFill/>
        </p:spPr>
        <p:txBody>
          <a:bodyPr wrap="square" rtlCol="0">
            <a:spAutoFit/>
          </a:bodyPr>
          <a:lstStyle/>
          <a:p>
            <a:pPr algn="ctr"/>
            <a:r>
              <a:rPr lang="it-IT" sz="1000" dirty="0" smtClean="0">
                <a:solidFill>
                  <a:schemeClr val="bg1"/>
                </a:solidFill>
                <a:latin typeface="Arial"/>
                <a:cs typeface="Arial"/>
              </a:rPr>
              <a:t>3</a:t>
            </a:r>
            <a:endParaRPr lang="it-IT" sz="1000" dirty="0">
              <a:solidFill>
                <a:schemeClr val="bg1"/>
              </a:solidFill>
              <a:latin typeface="Arial"/>
              <a:cs typeface="Arial"/>
            </a:endParaRPr>
          </a:p>
        </p:txBody>
      </p:sp>
      <p:sp>
        <p:nvSpPr>
          <p:cNvPr id="16" name="CasellaDiTesto 15"/>
          <p:cNvSpPr txBox="1"/>
          <p:nvPr/>
        </p:nvSpPr>
        <p:spPr>
          <a:xfrm rot="16200000">
            <a:off x="-1900172" y="3892466"/>
            <a:ext cx="4653604" cy="707886"/>
          </a:xfrm>
          <a:prstGeom prst="rect">
            <a:avLst/>
          </a:prstGeom>
          <a:noFill/>
          <a:effectLst>
            <a:outerShdw blurRad="50800" dist="38100" dir="2700000" algn="tl" rotWithShape="0">
              <a:prstClr val="black">
                <a:alpha val="40000"/>
              </a:prstClr>
            </a:outerShdw>
          </a:effectLst>
        </p:spPr>
        <p:txBody>
          <a:bodyPr wrap="square" rtlCol="0">
            <a:spAutoFit/>
          </a:bodyPr>
          <a:lstStyle/>
          <a:p>
            <a:r>
              <a:rPr lang="it-IT" sz="4000" b="1" dirty="0" smtClean="0">
                <a:solidFill>
                  <a:srgbClr val="0092CF"/>
                </a:solidFill>
                <a:latin typeface="Arial"/>
                <a:cs typeface="Arial"/>
              </a:rPr>
              <a:t>			</a:t>
            </a:r>
            <a:r>
              <a:rPr lang="it-IT" sz="4000" b="1" dirty="0" err="1" smtClean="0">
                <a:solidFill>
                  <a:srgbClr val="0092CF"/>
                </a:solidFill>
                <a:latin typeface="Arial"/>
                <a:cs typeface="Arial"/>
              </a:rPr>
              <a:t>Turrets</a:t>
            </a:r>
            <a:endParaRPr lang="it-IT" sz="4000" b="1" dirty="0">
              <a:solidFill>
                <a:srgbClr val="0092CF"/>
              </a:solidFill>
              <a:latin typeface="Arial"/>
              <a:cs typeface="Arial"/>
            </a:endParaRPr>
          </a:p>
        </p:txBody>
      </p:sp>
      <p:sp>
        <p:nvSpPr>
          <p:cNvPr id="18" name="CasellaDiTesto 17"/>
          <p:cNvSpPr txBox="1"/>
          <p:nvPr/>
        </p:nvSpPr>
        <p:spPr>
          <a:xfrm>
            <a:off x="901016" y="91809"/>
            <a:ext cx="8153686" cy="674544"/>
          </a:xfrm>
          <a:prstGeom prst="rect">
            <a:avLst/>
          </a:prstGeom>
          <a:noFill/>
        </p:spPr>
        <p:txBody>
          <a:bodyPr wrap="square" rtlCol="0">
            <a:spAutoFit/>
          </a:bodyPr>
          <a:lstStyle/>
          <a:p>
            <a:pPr>
              <a:lnSpc>
                <a:spcPct val="120000"/>
              </a:lnSpc>
            </a:pPr>
            <a:r>
              <a:rPr lang="en-US" sz="1700" b="1" smtClean="0">
                <a:solidFill>
                  <a:srgbClr val="0092CF"/>
                </a:solidFill>
                <a:latin typeface="Arial"/>
                <a:cs typeface="Arial"/>
              </a:rPr>
              <a:t>Electromechanical and Servo Turrets</a:t>
            </a:r>
          </a:p>
          <a:p>
            <a:pPr>
              <a:lnSpc>
                <a:spcPct val="120000"/>
              </a:lnSpc>
            </a:pPr>
            <a:r>
              <a:rPr lang="en-US" sz="1600" smtClean="0">
                <a:solidFill>
                  <a:srgbClr val="7F7F7F"/>
                </a:solidFill>
                <a:latin typeface="Arial"/>
                <a:cs typeface="Arial"/>
              </a:rPr>
              <a:t>Why choosing Baruffaldi</a:t>
            </a:r>
            <a:endParaRPr lang="en-US" sz="1600">
              <a:solidFill>
                <a:srgbClr val="7F7F7F"/>
              </a:solidFill>
              <a:latin typeface="Arial"/>
              <a:cs typeface="Arial"/>
            </a:endParaRPr>
          </a:p>
        </p:txBody>
      </p:sp>
    </p:spTree>
    <p:extLst>
      <p:ext uri="{BB962C8B-B14F-4D97-AF65-F5344CB8AC3E}">
        <p14:creationId xmlns="" xmlns:p14="http://schemas.microsoft.com/office/powerpoint/2010/main" val="27852376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26629" y="0"/>
            <a:ext cx="5308059" cy="6858000"/>
          </a:xfrm>
          <a:prstGeom prst="rect">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Rettangolo arrotondato 4"/>
          <p:cNvSpPr/>
          <p:nvPr/>
        </p:nvSpPr>
        <p:spPr>
          <a:xfrm>
            <a:off x="8750070" y="6475609"/>
            <a:ext cx="304632" cy="304632"/>
          </a:xfrm>
          <a:prstGeom prst="roundRect">
            <a:avLst/>
          </a:prstGeom>
          <a:solidFill>
            <a:srgbClr val="0092D2"/>
          </a:solidFill>
          <a:ln>
            <a:solidFill>
              <a:srgbClr val="0092C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Rettangolo arrotondato 5"/>
          <p:cNvSpPr/>
          <p:nvPr/>
        </p:nvSpPr>
        <p:spPr>
          <a:xfrm>
            <a:off x="8750070" y="6131293"/>
            <a:ext cx="304632" cy="304632"/>
          </a:xfrm>
          <a:prstGeom prst="round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arrotondato 6"/>
          <p:cNvSpPr/>
          <p:nvPr/>
        </p:nvSpPr>
        <p:spPr>
          <a:xfrm>
            <a:off x="8405750" y="647560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CasellaDiTesto 13"/>
          <p:cNvSpPr txBox="1"/>
          <p:nvPr/>
        </p:nvSpPr>
        <p:spPr>
          <a:xfrm>
            <a:off x="901016" y="91809"/>
            <a:ext cx="8182475" cy="711990"/>
          </a:xfrm>
          <a:prstGeom prst="rect">
            <a:avLst/>
          </a:prstGeom>
          <a:noFill/>
        </p:spPr>
        <p:txBody>
          <a:bodyPr wrap="square" rtlCol="0">
            <a:spAutoFit/>
          </a:bodyPr>
          <a:lstStyle/>
          <a:p>
            <a:pPr>
              <a:lnSpc>
                <a:spcPct val="120000"/>
              </a:lnSpc>
            </a:pPr>
            <a:r>
              <a:rPr lang="it-IT" sz="1700" b="1" dirty="0" err="1" smtClean="0">
                <a:solidFill>
                  <a:srgbClr val="0092CF"/>
                </a:solidFill>
                <a:latin typeface="Arial"/>
                <a:cs typeface="Arial"/>
              </a:rPr>
              <a:t>Axial</a:t>
            </a:r>
            <a:r>
              <a:rPr lang="it-IT" sz="1700" b="1" dirty="0" smtClean="0">
                <a:solidFill>
                  <a:srgbClr val="0092CF"/>
                </a:solidFill>
                <a:latin typeface="Arial"/>
                <a:cs typeface="Arial"/>
              </a:rPr>
              <a:t> and </a:t>
            </a:r>
            <a:r>
              <a:rPr lang="it-IT" sz="1700" b="1" dirty="0" err="1" smtClean="0">
                <a:solidFill>
                  <a:srgbClr val="0092CF"/>
                </a:solidFill>
                <a:latin typeface="Arial"/>
                <a:cs typeface="Arial"/>
              </a:rPr>
              <a:t>radial</a:t>
            </a:r>
            <a:r>
              <a:rPr lang="it-IT" sz="1700" b="1" dirty="0" smtClean="0">
                <a:solidFill>
                  <a:srgbClr val="0092CF"/>
                </a:solidFill>
                <a:latin typeface="Arial"/>
                <a:cs typeface="Arial"/>
              </a:rPr>
              <a:t> </a:t>
            </a:r>
            <a:r>
              <a:rPr lang="it-IT" sz="1700" b="1" dirty="0" err="1">
                <a:solidFill>
                  <a:srgbClr val="0092CF"/>
                </a:solidFill>
                <a:latin typeface="Arial"/>
                <a:cs typeface="Arial"/>
              </a:rPr>
              <a:t>driven</a:t>
            </a:r>
            <a:r>
              <a:rPr lang="it-IT" sz="1700" b="1" dirty="0">
                <a:solidFill>
                  <a:srgbClr val="0092CF"/>
                </a:solidFill>
                <a:latin typeface="Arial"/>
                <a:cs typeface="Arial"/>
              </a:rPr>
              <a:t> </a:t>
            </a:r>
            <a:r>
              <a:rPr lang="it-IT" sz="1700" b="1" dirty="0" err="1" smtClean="0">
                <a:solidFill>
                  <a:srgbClr val="0092CF"/>
                </a:solidFill>
                <a:latin typeface="Arial"/>
                <a:cs typeface="Arial"/>
              </a:rPr>
              <a:t>tools</a:t>
            </a:r>
            <a:r>
              <a:rPr lang="it-IT" sz="1700" b="1" dirty="0" smtClean="0">
                <a:solidFill>
                  <a:srgbClr val="0092CF"/>
                </a:solidFill>
                <a:latin typeface="Arial"/>
                <a:cs typeface="Arial"/>
              </a:rPr>
              <a:t> </a:t>
            </a:r>
            <a:r>
              <a:rPr lang="it-IT" sz="1700" b="1" dirty="0" err="1">
                <a:solidFill>
                  <a:srgbClr val="0092CF"/>
                </a:solidFill>
                <a:latin typeface="Arial"/>
                <a:cs typeface="Arial"/>
              </a:rPr>
              <a:t>turrets</a:t>
            </a:r>
            <a:r>
              <a:rPr lang="it-IT" sz="1700" b="1" dirty="0">
                <a:solidFill>
                  <a:srgbClr val="0092CF"/>
                </a:solidFill>
                <a:latin typeface="Arial"/>
                <a:cs typeface="Arial"/>
              </a:rPr>
              <a:t> for </a:t>
            </a:r>
            <a:r>
              <a:rPr lang="it-IT" sz="1700" b="1" dirty="0" err="1">
                <a:solidFill>
                  <a:srgbClr val="0092CF"/>
                </a:solidFill>
                <a:latin typeface="Arial"/>
                <a:cs typeface="Arial"/>
              </a:rPr>
              <a:t>tool-holders</a:t>
            </a:r>
            <a:r>
              <a:rPr lang="it-IT" sz="1700" b="1" dirty="0">
                <a:solidFill>
                  <a:srgbClr val="0092CF"/>
                </a:solidFill>
                <a:latin typeface="Arial"/>
                <a:cs typeface="Arial"/>
              </a:rPr>
              <a:t> </a:t>
            </a:r>
            <a:r>
              <a:rPr lang="it-IT" sz="1700" b="1" dirty="0" err="1">
                <a:solidFill>
                  <a:srgbClr val="0092CF"/>
                </a:solidFill>
                <a:latin typeface="Arial"/>
                <a:cs typeface="Arial"/>
              </a:rPr>
              <a:t>as</a:t>
            </a:r>
            <a:r>
              <a:rPr lang="it-IT" sz="1700" b="1" dirty="0">
                <a:solidFill>
                  <a:srgbClr val="0092CF"/>
                </a:solidFill>
                <a:latin typeface="Arial"/>
                <a:cs typeface="Arial"/>
              </a:rPr>
              <a:t> per ISO </a:t>
            </a:r>
            <a:r>
              <a:rPr lang="it-IT" sz="1700" b="1" dirty="0" smtClean="0">
                <a:solidFill>
                  <a:srgbClr val="0092CF"/>
                </a:solidFill>
                <a:latin typeface="Arial"/>
                <a:cs typeface="Arial"/>
              </a:rPr>
              <a:t>10889 </a:t>
            </a:r>
            <a:r>
              <a:rPr lang="it-IT" sz="1700" b="1" dirty="0" err="1">
                <a:solidFill>
                  <a:srgbClr val="0092CF"/>
                </a:solidFill>
                <a:latin typeface="Arial"/>
                <a:cs typeface="Arial"/>
              </a:rPr>
              <a:t>norms</a:t>
            </a:r>
            <a:endParaRPr lang="it-IT" sz="1700" b="1" dirty="0">
              <a:solidFill>
                <a:srgbClr val="0092CF"/>
              </a:solidFill>
              <a:latin typeface="Arial"/>
              <a:cs typeface="Arial"/>
            </a:endParaRPr>
          </a:p>
          <a:p>
            <a:pPr>
              <a:lnSpc>
                <a:spcPct val="120000"/>
              </a:lnSpc>
            </a:pPr>
            <a:r>
              <a:rPr lang="it-IT" sz="1600" dirty="0" smtClean="0">
                <a:solidFill>
                  <a:srgbClr val="7F7F7F"/>
                </a:solidFill>
                <a:latin typeface="Arial"/>
                <a:cs typeface="Arial"/>
              </a:rPr>
              <a:t>Technical data </a:t>
            </a:r>
            <a:r>
              <a:rPr lang="it-IT" sz="1600" dirty="0" err="1" smtClean="0">
                <a:solidFill>
                  <a:srgbClr val="7F7F7F"/>
                </a:solidFill>
                <a:latin typeface="Arial"/>
                <a:cs typeface="Arial"/>
              </a:rPr>
              <a:t>power</a:t>
            </a:r>
            <a:r>
              <a:rPr lang="it-IT" sz="1600" dirty="0" smtClean="0">
                <a:solidFill>
                  <a:srgbClr val="7F7F7F"/>
                </a:solidFill>
                <a:latin typeface="Arial"/>
                <a:cs typeface="Arial"/>
              </a:rPr>
              <a:t> </a:t>
            </a:r>
            <a:r>
              <a:rPr lang="it-IT" sz="1600" dirty="0" err="1" smtClean="0">
                <a:solidFill>
                  <a:srgbClr val="7F7F7F"/>
                </a:solidFill>
                <a:latin typeface="Arial"/>
                <a:cs typeface="Arial"/>
              </a:rPr>
              <a:t>tools</a:t>
            </a:r>
            <a:r>
              <a:rPr lang="it-IT" sz="1600" dirty="0" smtClean="0">
                <a:solidFill>
                  <a:srgbClr val="7F7F7F"/>
                </a:solidFill>
                <a:latin typeface="Arial"/>
                <a:cs typeface="Arial"/>
              </a:rPr>
              <a:t> TBYA </a:t>
            </a:r>
            <a:r>
              <a:rPr lang="it-IT" sz="1600" dirty="0" err="1" smtClean="0">
                <a:solidFill>
                  <a:srgbClr val="7F7F7F"/>
                </a:solidFill>
                <a:latin typeface="Arial"/>
                <a:cs typeface="Arial"/>
              </a:rPr>
              <a:t>series</a:t>
            </a:r>
            <a:endParaRPr lang="it-IT" sz="1600" dirty="0">
              <a:solidFill>
                <a:srgbClr val="7F7F7F"/>
              </a:solidFill>
              <a:latin typeface="Arial"/>
              <a:cs typeface="Arial"/>
            </a:endParaRPr>
          </a:p>
        </p:txBody>
      </p:sp>
      <p:cxnSp>
        <p:nvCxnSpPr>
          <p:cNvPr id="15" name="Connettore 1 14"/>
          <p:cNvCxnSpPr/>
          <p:nvPr/>
        </p:nvCxnSpPr>
        <p:spPr>
          <a:xfrm>
            <a:off x="1011438" y="473752"/>
            <a:ext cx="7738632" cy="0"/>
          </a:xfrm>
          <a:prstGeom prst="line">
            <a:avLst/>
          </a:prstGeom>
          <a:ln w="19050" cmpd="sng">
            <a:solidFill>
              <a:schemeClr val="tx1">
                <a:lumMod val="50000"/>
                <a:lumOff val="50000"/>
              </a:schemeClr>
            </a:solidFill>
            <a:prstDash val="solid"/>
          </a:ln>
        </p:spPr>
        <p:style>
          <a:lnRef idx="1">
            <a:schemeClr val="dk1"/>
          </a:lnRef>
          <a:fillRef idx="0">
            <a:schemeClr val="dk1"/>
          </a:fillRef>
          <a:effectRef idx="0">
            <a:schemeClr val="dk1"/>
          </a:effectRef>
          <a:fontRef idx="minor">
            <a:schemeClr val="tx1"/>
          </a:fontRef>
        </p:style>
      </p:cxnSp>
      <p:sp>
        <p:nvSpPr>
          <p:cNvPr id="9" name="Rettangolo arrotondato 8"/>
          <p:cNvSpPr/>
          <p:nvPr/>
        </p:nvSpPr>
        <p:spPr>
          <a:xfrm>
            <a:off x="78644" y="64099"/>
            <a:ext cx="830449" cy="830449"/>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Rettangolo arrotondato 9"/>
          <p:cNvSpPr/>
          <p:nvPr/>
        </p:nvSpPr>
        <p:spPr>
          <a:xfrm>
            <a:off x="426628" y="984830"/>
            <a:ext cx="460155" cy="460155"/>
          </a:xfrm>
          <a:prstGeom prst="roundRect">
            <a:avLst/>
          </a:prstGeom>
          <a:solidFill>
            <a:srgbClr val="0092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Rettangolo arrotondato 10"/>
          <p:cNvSpPr/>
          <p:nvPr/>
        </p:nvSpPr>
        <p:spPr>
          <a:xfrm>
            <a:off x="82309" y="148466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4" name="Immagine 3" descr="LOGHI UFFICIALI.png"/>
          <p:cNvPicPr>
            <a:picLocks noChangeAspect="1"/>
          </p:cNvPicPr>
          <p:nvPr/>
        </p:nvPicPr>
        <p:blipFill>
          <a:blip r:embed="rId2">
            <a:alphaModFix amt="90000"/>
            <a:extLst>
              <a:ext uri="{28A0092B-C50C-407E-A947-70E740481C1C}">
                <a14:useLocalDpi xmlns:a14="http://schemas.microsoft.com/office/drawing/2010/main" xmlns="" val="0"/>
              </a:ext>
            </a:extLst>
          </a:blip>
          <a:stretch>
            <a:fillRect/>
          </a:stretch>
        </p:blipFill>
        <p:spPr>
          <a:xfrm>
            <a:off x="133747" y="131091"/>
            <a:ext cx="734372" cy="734372"/>
          </a:xfrm>
          <a:prstGeom prst="rect">
            <a:avLst/>
          </a:prstGeom>
        </p:spPr>
      </p:pic>
      <p:sp>
        <p:nvSpPr>
          <p:cNvPr id="16" name="CasellaDiTesto 15"/>
          <p:cNvSpPr txBox="1"/>
          <p:nvPr/>
        </p:nvSpPr>
        <p:spPr>
          <a:xfrm rot="16200000">
            <a:off x="-2274627" y="3676747"/>
            <a:ext cx="5402515" cy="707886"/>
          </a:xfrm>
          <a:prstGeom prst="rect">
            <a:avLst/>
          </a:prstGeom>
          <a:noFill/>
          <a:effectLst>
            <a:outerShdw blurRad="50800" dist="38100" dir="2700000" algn="tl" rotWithShape="0">
              <a:prstClr val="black">
                <a:alpha val="40000"/>
              </a:prstClr>
            </a:outerShdw>
          </a:effectLst>
        </p:spPr>
        <p:txBody>
          <a:bodyPr wrap="square" rtlCol="0">
            <a:spAutoFit/>
          </a:bodyPr>
          <a:lstStyle/>
          <a:p>
            <a:r>
              <a:rPr lang="it-IT" sz="4000" b="1" dirty="0" smtClean="0">
                <a:solidFill>
                  <a:srgbClr val="0092CF"/>
                </a:solidFill>
                <a:latin typeface="Arial"/>
                <a:cs typeface="Arial"/>
              </a:rPr>
              <a:t>TBYA - TBYR </a:t>
            </a:r>
            <a:r>
              <a:rPr lang="it-IT" sz="4000" b="1" dirty="0" err="1" smtClean="0">
                <a:solidFill>
                  <a:srgbClr val="0092CF"/>
                </a:solidFill>
                <a:latin typeface="Arial"/>
                <a:cs typeface="Arial"/>
              </a:rPr>
              <a:t>series</a:t>
            </a:r>
            <a:endParaRPr lang="it-IT" sz="4000" b="1" dirty="0">
              <a:solidFill>
                <a:srgbClr val="0092CF"/>
              </a:solidFill>
              <a:latin typeface="Arial"/>
              <a:cs typeface="Arial"/>
            </a:endParaRPr>
          </a:p>
        </p:txBody>
      </p:sp>
      <p:pic>
        <p:nvPicPr>
          <p:cNvPr id="17" name="Immagine 1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62088" y="584632"/>
            <a:ext cx="9268603" cy="8727935"/>
          </a:xfrm>
          <a:prstGeom prst="rect">
            <a:avLst/>
          </a:prstGeom>
          <a:ln>
            <a:noFill/>
          </a:ln>
        </p:spPr>
      </p:pic>
      <p:sp>
        <p:nvSpPr>
          <p:cNvPr id="18" name="CasellaDiTesto 17"/>
          <p:cNvSpPr txBox="1"/>
          <p:nvPr/>
        </p:nvSpPr>
        <p:spPr>
          <a:xfrm>
            <a:off x="8732985" y="6504084"/>
            <a:ext cx="350506" cy="246221"/>
          </a:xfrm>
          <a:prstGeom prst="rect">
            <a:avLst/>
          </a:prstGeom>
          <a:noFill/>
        </p:spPr>
        <p:txBody>
          <a:bodyPr wrap="square" rtlCol="0">
            <a:spAutoFit/>
          </a:bodyPr>
          <a:lstStyle/>
          <a:p>
            <a:pPr algn="ctr"/>
            <a:r>
              <a:rPr lang="it-IT" sz="1000" dirty="0" smtClean="0">
                <a:solidFill>
                  <a:schemeClr val="bg1"/>
                </a:solidFill>
                <a:latin typeface="Arial"/>
                <a:cs typeface="Arial"/>
              </a:rPr>
              <a:t>30</a:t>
            </a:r>
            <a:endParaRPr lang="it-IT" sz="1000" dirty="0">
              <a:solidFill>
                <a:schemeClr val="bg1"/>
              </a:solidFill>
              <a:latin typeface="Arial"/>
              <a:cs typeface="Arial"/>
            </a:endParaRPr>
          </a:p>
        </p:txBody>
      </p:sp>
    </p:spTree>
    <p:extLst>
      <p:ext uri="{BB962C8B-B14F-4D97-AF65-F5344CB8AC3E}">
        <p14:creationId xmlns:p14="http://schemas.microsoft.com/office/powerpoint/2010/main" xmlns="" val="4983226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26629" y="0"/>
            <a:ext cx="5308059" cy="6858000"/>
          </a:xfrm>
          <a:prstGeom prst="rect">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Rettangolo arrotondato 4"/>
          <p:cNvSpPr/>
          <p:nvPr/>
        </p:nvSpPr>
        <p:spPr>
          <a:xfrm>
            <a:off x="8750070" y="6475609"/>
            <a:ext cx="304632" cy="304632"/>
          </a:xfrm>
          <a:prstGeom prst="roundRect">
            <a:avLst/>
          </a:prstGeom>
          <a:solidFill>
            <a:srgbClr val="0092D2"/>
          </a:solidFill>
          <a:ln>
            <a:solidFill>
              <a:srgbClr val="0092C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Rettangolo arrotondato 5"/>
          <p:cNvSpPr/>
          <p:nvPr/>
        </p:nvSpPr>
        <p:spPr>
          <a:xfrm>
            <a:off x="8750070" y="6131293"/>
            <a:ext cx="304632" cy="304632"/>
          </a:xfrm>
          <a:prstGeom prst="round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arrotondato 6"/>
          <p:cNvSpPr/>
          <p:nvPr/>
        </p:nvSpPr>
        <p:spPr>
          <a:xfrm>
            <a:off x="8405750" y="647560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CasellaDiTesto 13"/>
          <p:cNvSpPr txBox="1"/>
          <p:nvPr/>
        </p:nvSpPr>
        <p:spPr>
          <a:xfrm>
            <a:off x="901016" y="91809"/>
            <a:ext cx="8153686" cy="711990"/>
          </a:xfrm>
          <a:prstGeom prst="rect">
            <a:avLst/>
          </a:prstGeom>
          <a:noFill/>
        </p:spPr>
        <p:txBody>
          <a:bodyPr wrap="square" rtlCol="0">
            <a:spAutoFit/>
          </a:bodyPr>
          <a:lstStyle/>
          <a:p>
            <a:pPr>
              <a:lnSpc>
                <a:spcPct val="120000"/>
              </a:lnSpc>
            </a:pPr>
            <a:r>
              <a:rPr lang="it-IT" sz="1700" b="1" dirty="0" err="1" smtClean="0">
                <a:solidFill>
                  <a:srgbClr val="0092CF"/>
                </a:solidFill>
                <a:latin typeface="Arial"/>
                <a:cs typeface="Arial"/>
              </a:rPr>
              <a:t>Axial</a:t>
            </a:r>
            <a:r>
              <a:rPr lang="it-IT" sz="1700" b="1" dirty="0" smtClean="0">
                <a:solidFill>
                  <a:srgbClr val="0092CF"/>
                </a:solidFill>
                <a:latin typeface="Arial"/>
                <a:cs typeface="Arial"/>
              </a:rPr>
              <a:t> and </a:t>
            </a:r>
            <a:r>
              <a:rPr lang="it-IT" sz="1700" b="1" dirty="0" err="1" smtClean="0">
                <a:solidFill>
                  <a:srgbClr val="0092CF"/>
                </a:solidFill>
                <a:latin typeface="Arial"/>
                <a:cs typeface="Arial"/>
              </a:rPr>
              <a:t>radial</a:t>
            </a:r>
            <a:r>
              <a:rPr lang="it-IT" sz="1700" b="1" dirty="0" smtClean="0">
                <a:solidFill>
                  <a:srgbClr val="0092CF"/>
                </a:solidFill>
                <a:latin typeface="Arial"/>
                <a:cs typeface="Arial"/>
              </a:rPr>
              <a:t> </a:t>
            </a:r>
            <a:r>
              <a:rPr lang="it-IT" sz="1700" b="1" dirty="0" err="1">
                <a:solidFill>
                  <a:srgbClr val="0092CF"/>
                </a:solidFill>
                <a:latin typeface="Arial"/>
                <a:cs typeface="Arial"/>
              </a:rPr>
              <a:t>driven</a:t>
            </a:r>
            <a:r>
              <a:rPr lang="it-IT" sz="1700" b="1" dirty="0">
                <a:solidFill>
                  <a:srgbClr val="0092CF"/>
                </a:solidFill>
                <a:latin typeface="Arial"/>
                <a:cs typeface="Arial"/>
              </a:rPr>
              <a:t> </a:t>
            </a:r>
            <a:r>
              <a:rPr lang="it-IT" sz="1700" b="1" dirty="0" err="1" smtClean="0">
                <a:solidFill>
                  <a:srgbClr val="0092CF"/>
                </a:solidFill>
                <a:latin typeface="Arial"/>
                <a:cs typeface="Arial"/>
              </a:rPr>
              <a:t>tools</a:t>
            </a:r>
            <a:r>
              <a:rPr lang="it-IT" sz="1700" b="1" dirty="0" smtClean="0">
                <a:solidFill>
                  <a:srgbClr val="0092CF"/>
                </a:solidFill>
                <a:latin typeface="Arial"/>
                <a:cs typeface="Arial"/>
              </a:rPr>
              <a:t> </a:t>
            </a:r>
            <a:r>
              <a:rPr lang="it-IT" sz="1700" b="1" dirty="0" err="1">
                <a:solidFill>
                  <a:srgbClr val="0092CF"/>
                </a:solidFill>
                <a:latin typeface="Arial"/>
                <a:cs typeface="Arial"/>
              </a:rPr>
              <a:t>turrets</a:t>
            </a:r>
            <a:r>
              <a:rPr lang="it-IT" sz="1700" b="1" dirty="0">
                <a:solidFill>
                  <a:srgbClr val="0092CF"/>
                </a:solidFill>
                <a:latin typeface="Arial"/>
                <a:cs typeface="Arial"/>
              </a:rPr>
              <a:t> for </a:t>
            </a:r>
            <a:r>
              <a:rPr lang="it-IT" sz="1700" b="1" dirty="0" err="1">
                <a:solidFill>
                  <a:srgbClr val="0092CF"/>
                </a:solidFill>
                <a:latin typeface="Arial"/>
                <a:cs typeface="Arial"/>
              </a:rPr>
              <a:t>tool-holders</a:t>
            </a:r>
            <a:r>
              <a:rPr lang="it-IT" sz="1700" b="1" dirty="0">
                <a:solidFill>
                  <a:srgbClr val="0092CF"/>
                </a:solidFill>
                <a:latin typeface="Arial"/>
                <a:cs typeface="Arial"/>
              </a:rPr>
              <a:t> </a:t>
            </a:r>
            <a:r>
              <a:rPr lang="it-IT" sz="1700" b="1" dirty="0" err="1">
                <a:solidFill>
                  <a:srgbClr val="0092CF"/>
                </a:solidFill>
                <a:latin typeface="Arial"/>
                <a:cs typeface="Arial"/>
              </a:rPr>
              <a:t>as</a:t>
            </a:r>
            <a:r>
              <a:rPr lang="it-IT" sz="1700" b="1" dirty="0">
                <a:solidFill>
                  <a:srgbClr val="0092CF"/>
                </a:solidFill>
                <a:latin typeface="Arial"/>
                <a:cs typeface="Arial"/>
              </a:rPr>
              <a:t> per ISO </a:t>
            </a:r>
            <a:r>
              <a:rPr lang="it-IT" sz="1700" b="1" dirty="0" smtClean="0">
                <a:solidFill>
                  <a:srgbClr val="0092CF"/>
                </a:solidFill>
                <a:latin typeface="Arial"/>
                <a:cs typeface="Arial"/>
              </a:rPr>
              <a:t>10889 </a:t>
            </a:r>
            <a:r>
              <a:rPr lang="it-IT" sz="1700" b="1" dirty="0" err="1">
                <a:solidFill>
                  <a:srgbClr val="0092CF"/>
                </a:solidFill>
                <a:latin typeface="Arial"/>
                <a:cs typeface="Arial"/>
              </a:rPr>
              <a:t>norms</a:t>
            </a:r>
            <a:endParaRPr lang="it-IT" sz="1700" b="1" dirty="0">
              <a:solidFill>
                <a:srgbClr val="0092CF"/>
              </a:solidFill>
              <a:latin typeface="Arial"/>
              <a:cs typeface="Arial"/>
            </a:endParaRPr>
          </a:p>
          <a:p>
            <a:pPr>
              <a:lnSpc>
                <a:spcPct val="120000"/>
              </a:lnSpc>
            </a:pPr>
            <a:r>
              <a:rPr lang="it-IT" sz="1600" dirty="0" smtClean="0">
                <a:solidFill>
                  <a:srgbClr val="7F7F7F"/>
                </a:solidFill>
                <a:latin typeface="Arial"/>
                <a:cs typeface="Arial"/>
              </a:rPr>
              <a:t>Technical data </a:t>
            </a:r>
            <a:r>
              <a:rPr lang="it-IT" sz="1600" dirty="0" err="1" smtClean="0">
                <a:solidFill>
                  <a:srgbClr val="7F7F7F"/>
                </a:solidFill>
                <a:latin typeface="Arial"/>
                <a:cs typeface="Arial"/>
              </a:rPr>
              <a:t>power</a:t>
            </a:r>
            <a:r>
              <a:rPr lang="it-IT" sz="1600" dirty="0" smtClean="0">
                <a:solidFill>
                  <a:srgbClr val="7F7F7F"/>
                </a:solidFill>
                <a:latin typeface="Arial"/>
                <a:cs typeface="Arial"/>
              </a:rPr>
              <a:t> </a:t>
            </a:r>
            <a:r>
              <a:rPr lang="it-IT" sz="1600" dirty="0" err="1" smtClean="0">
                <a:solidFill>
                  <a:srgbClr val="7F7F7F"/>
                </a:solidFill>
                <a:latin typeface="Arial"/>
                <a:cs typeface="Arial"/>
              </a:rPr>
              <a:t>tools</a:t>
            </a:r>
            <a:r>
              <a:rPr lang="it-IT" sz="1600" dirty="0" smtClean="0">
                <a:solidFill>
                  <a:srgbClr val="7F7F7F"/>
                </a:solidFill>
                <a:latin typeface="Arial"/>
                <a:cs typeface="Arial"/>
              </a:rPr>
              <a:t> TBYR VDI and BMT </a:t>
            </a:r>
            <a:r>
              <a:rPr lang="it-IT" sz="1600" dirty="0" err="1" smtClean="0">
                <a:solidFill>
                  <a:srgbClr val="7F7F7F"/>
                </a:solidFill>
                <a:latin typeface="Arial"/>
                <a:cs typeface="Arial"/>
              </a:rPr>
              <a:t>series</a:t>
            </a:r>
            <a:endParaRPr lang="it-IT" sz="1600" dirty="0">
              <a:solidFill>
                <a:srgbClr val="7F7F7F"/>
              </a:solidFill>
              <a:latin typeface="Arial"/>
              <a:cs typeface="Arial"/>
            </a:endParaRPr>
          </a:p>
        </p:txBody>
      </p:sp>
      <p:cxnSp>
        <p:nvCxnSpPr>
          <p:cNvPr id="15" name="Connettore 1 14"/>
          <p:cNvCxnSpPr/>
          <p:nvPr/>
        </p:nvCxnSpPr>
        <p:spPr>
          <a:xfrm>
            <a:off x="1011438" y="473752"/>
            <a:ext cx="7738632" cy="0"/>
          </a:xfrm>
          <a:prstGeom prst="line">
            <a:avLst/>
          </a:prstGeom>
          <a:ln w="19050" cmpd="sng">
            <a:solidFill>
              <a:schemeClr val="tx1">
                <a:lumMod val="50000"/>
                <a:lumOff val="50000"/>
              </a:schemeClr>
            </a:solidFill>
            <a:prstDash val="solid"/>
          </a:ln>
        </p:spPr>
        <p:style>
          <a:lnRef idx="1">
            <a:schemeClr val="dk1"/>
          </a:lnRef>
          <a:fillRef idx="0">
            <a:schemeClr val="dk1"/>
          </a:fillRef>
          <a:effectRef idx="0">
            <a:schemeClr val="dk1"/>
          </a:effectRef>
          <a:fontRef idx="minor">
            <a:schemeClr val="tx1"/>
          </a:fontRef>
        </p:style>
      </p:cxnSp>
      <p:sp>
        <p:nvSpPr>
          <p:cNvPr id="9" name="Rettangolo arrotondato 8"/>
          <p:cNvSpPr/>
          <p:nvPr/>
        </p:nvSpPr>
        <p:spPr>
          <a:xfrm>
            <a:off x="78644" y="64099"/>
            <a:ext cx="830449" cy="830449"/>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Rettangolo arrotondato 9"/>
          <p:cNvSpPr/>
          <p:nvPr/>
        </p:nvSpPr>
        <p:spPr>
          <a:xfrm>
            <a:off x="426628" y="984830"/>
            <a:ext cx="460155" cy="460155"/>
          </a:xfrm>
          <a:prstGeom prst="roundRect">
            <a:avLst/>
          </a:prstGeom>
          <a:solidFill>
            <a:srgbClr val="0092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Rettangolo arrotondato 10"/>
          <p:cNvSpPr/>
          <p:nvPr/>
        </p:nvSpPr>
        <p:spPr>
          <a:xfrm>
            <a:off x="82309" y="148466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4" name="Immagine 3" descr="LOGHI UFFICIALI.png"/>
          <p:cNvPicPr>
            <a:picLocks noChangeAspect="1"/>
          </p:cNvPicPr>
          <p:nvPr/>
        </p:nvPicPr>
        <p:blipFill>
          <a:blip r:embed="rId2">
            <a:alphaModFix amt="90000"/>
            <a:extLst>
              <a:ext uri="{28A0092B-C50C-407E-A947-70E740481C1C}">
                <a14:useLocalDpi xmlns:a14="http://schemas.microsoft.com/office/drawing/2010/main" xmlns="" val="0"/>
              </a:ext>
            </a:extLst>
          </a:blip>
          <a:stretch>
            <a:fillRect/>
          </a:stretch>
        </p:blipFill>
        <p:spPr>
          <a:xfrm>
            <a:off x="133747" y="131091"/>
            <a:ext cx="734372" cy="734372"/>
          </a:xfrm>
          <a:prstGeom prst="rect">
            <a:avLst/>
          </a:prstGeom>
        </p:spPr>
      </p:pic>
      <p:sp>
        <p:nvSpPr>
          <p:cNvPr id="17" name="CasellaDiTesto 16"/>
          <p:cNvSpPr txBox="1"/>
          <p:nvPr/>
        </p:nvSpPr>
        <p:spPr>
          <a:xfrm rot="16200000">
            <a:off x="-2274627" y="3676747"/>
            <a:ext cx="5402515" cy="707886"/>
          </a:xfrm>
          <a:prstGeom prst="rect">
            <a:avLst/>
          </a:prstGeom>
          <a:noFill/>
          <a:effectLst>
            <a:outerShdw blurRad="50800" dist="38100" dir="2700000" algn="tl" rotWithShape="0">
              <a:prstClr val="black">
                <a:alpha val="40000"/>
              </a:prstClr>
            </a:outerShdw>
          </a:effectLst>
        </p:spPr>
        <p:txBody>
          <a:bodyPr wrap="square" rtlCol="0">
            <a:spAutoFit/>
          </a:bodyPr>
          <a:lstStyle/>
          <a:p>
            <a:r>
              <a:rPr lang="it-IT" sz="4000" b="1" dirty="0" smtClean="0">
                <a:solidFill>
                  <a:srgbClr val="0092CF"/>
                </a:solidFill>
                <a:latin typeface="Arial"/>
                <a:cs typeface="Arial"/>
              </a:rPr>
              <a:t>TBYA - TBYR </a:t>
            </a:r>
            <a:r>
              <a:rPr lang="it-IT" sz="4000" b="1" dirty="0" err="1" smtClean="0">
                <a:solidFill>
                  <a:srgbClr val="0092CF"/>
                </a:solidFill>
                <a:latin typeface="Arial"/>
                <a:cs typeface="Arial"/>
              </a:rPr>
              <a:t>series</a:t>
            </a:r>
            <a:endParaRPr lang="it-IT" sz="4000" b="1" dirty="0">
              <a:solidFill>
                <a:srgbClr val="0092CF"/>
              </a:solidFill>
              <a:latin typeface="Arial"/>
              <a:cs typeface="Arial"/>
            </a:endParaRPr>
          </a:p>
        </p:txBody>
      </p:sp>
      <p:pic>
        <p:nvPicPr>
          <p:cNvPr id="18" name="Immagine 1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86784" y="584632"/>
            <a:ext cx="7282826" cy="6857994"/>
          </a:xfrm>
          <a:prstGeom prst="rect">
            <a:avLst/>
          </a:prstGeom>
          <a:ln>
            <a:noFill/>
          </a:ln>
        </p:spPr>
      </p:pic>
      <p:pic>
        <p:nvPicPr>
          <p:cNvPr id="20" name="Immagine 19" descr="TBYRBMTTAB.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86778" y="3351241"/>
            <a:ext cx="7282832" cy="6858000"/>
          </a:xfrm>
          <a:prstGeom prst="rect">
            <a:avLst/>
          </a:prstGeom>
        </p:spPr>
      </p:pic>
      <p:sp>
        <p:nvSpPr>
          <p:cNvPr id="16" name="CasellaDiTesto 15"/>
          <p:cNvSpPr txBox="1"/>
          <p:nvPr/>
        </p:nvSpPr>
        <p:spPr>
          <a:xfrm>
            <a:off x="8732985" y="6504084"/>
            <a:ext cx="350506" cy="246221"/>
          </a:xfrm>
          <a:prstGeom prst="rect">
            <a:avLst/>
          </a:prstGeom>
          <a:noFill/>
        </p:spPr>
        <p:txBody>
          <a:bodyPr wrap="square" rtlCol="0">
            <a:spAutoFit/>
          </a:bodyPr>
          <a:lstStyle/>
          <a:p>
            <a:pPr algn="ctr"/>
            <a:r>
              <a:rPr lang="it-IT" sz="1000" dirty="0" smtClean="0">
                <a:solidFill>
                  <a:schemeClr val="bg1"/>
                </a:solidFill>
                <a:latin typeface="Arial"/>
                <a:cs typeface="Arial"/>
              </a:rPr>
              <a:t>31</a:t>
            </a:r>
            <a:endParaRPr lang="it-IT" sz="1000" dirty="0">
              <a:solidFill>
                <a:schemeClr val="bg1"/>
              </a:solidFill>
              <a:latin typeface="Arial"/>
              <a:cs typeface="Arial"/>
            </a:endParaRPr>
          </a:p>
        </p:txBody>
      </p:sp>
    </p:spTree>
    <p:extLst>
      <p:ext uri="{BB962C8B-B14F-4D97-AF65-F5344CB8AC3E}">
        <p14:creationId xmlns:p14="http://schemas.microsoft.com/office/powerpoint/2010/main" xmlns="" val="29921039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tangolo 16"/>
          <p:cNvSpPr/>
          <p:nvPr/>
        </p:nvSpPr>
        <p:spPr>
          <a:xfrm>
            <a:off x="426630" y="0"/>
            <a:ext cx="697892" cy="6858000"/>
          </a:xfrm>
          <a:prstGeom prst="rect">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Rettangolo arrotondato 4"/>
          <p:cNvSpPr/>
          <p:nvPr/>
        </p:nvSpPr>
        <p:spPr>
          <a:xfrm>
            <a:off x="8750070" y="6475609"/>
            <a:ext cx="304632" cy="304632"/>
          </a:xfrm>
          <a:prstGeom prst="roundRect">
            <a:avLst/>
          </a:prstGeom>
          <a:solidFill>
            <a:srgbClr val="0092D2"/>
          </a:solidFill>
          <a:ln>
            <a:solidFill>
              <a:srgbClr val="0092C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Rettangolo arrotondato 5"/>
          <p:cNvSpPr/>
          <p:nvPr/>
        </p:nvSpPr>
        <p:spPr>
          <a:xfrm>
            <a:off x="8750070" y="6131293"/>
            <a:ext cx="304632" cy="304632"/>
          </a:xfrm>
          <a:prstGeom prst="round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arrotondato 6"/>
          <p:cNvSpPr/>
          <p:nvPr/>
        </p:nvSpPr>
        <p:spPr>
          <a:xfrm>
            <a:off x="8405750" y="647560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CasellaDiTesto 13"/>
          <p:cNvSpPr txBox="1"/>
          <p:nvPr/>
        </p:nvSpPr>
        <p:spPr>
          <a:xfrm>
            <a:off x="901016" y="91809"/>
            <a:ext cx="8153686" cy="711990"/>
          </a:xfrm>
          <a:prstGeom prst="rect">
            <a:avLst/>
          </a:prstGeom>
          <a:noFill/>
        </p:spPr>
        <p:txBody>
          <a:bodyPr wrap="square" rtlCol="0">
            <a:spAutoFit/>
          </a:bodyPr>
          <a:lstStyle/>
          <a:p>
            <a:pPr>
              <a:lnSpc>
                <a:spcPct val="120000"/>
              </a:lnSpc>
            </a:pPr>
            <a:r>
              <a:rPr lang="it-IT" sz="1700" b="1" dirty="0" err="1" smtClean="0">
                <a:solidFill>
                  <a:srgbClr val="0092CF"/>
                </a:solidFill>
                <a:latin typeface="Arial"/>
                <a:cs typeface="Arial"/>
              </a:rPr>
              <a:t>Axial</a:t>
            </a:r>
            <a:r>
              <a:rPr lang="it-IT" sz="1700" b="1" dirty="0" smtClean="0">
                <a:solidFill>
                  <a:srgbClr val="0092CF"/>
                </a:solidFill>
                <a:latin typeface="Arial"/>
                <a:cs typeface="Arial"/>
              </a:rPr>
              <a:t> and </a:t>
            </a:r>
            <a:r>
              <a:rPr lang="it-IT" sz="1700" b="1" dirty="0" err="1" smtClean="0">
                <a:solidFill>
                  <a:srgbClr val="0092CF"/>
                </a:solidFill>
                <a:latin typeface="Arial"/>
                <a:cs typeface="Arial"/>
              </a:rPr>
              <a:t>radial</a:t>
            </a:r>
            <a:r>
              <a:rPr lang="it-IT" sz="1700" b="1" dirty="0" smtClean="0">
                <a:solidFill>
                  <a:srgbClr val="0092CF"/>
                </a:solidFill>
                <a:latin typeface="Arial"/>
                <a:cs typeface="Arial"/>
              </a:rPr>
              <a:t> </a:t>
            </a:r>
            <a:r>
              <a:rPr lang="it-IT" sz="1700" b="1" dirty="0" err="1">
                <a:solidFill>
                  <a:srgbClr val="0092CF"/>
                </a:solidFill>
                <a:latin typeface="Arial"/>
                <a:cs typeface="Arial"/>
              </a:rPr>
              <a:t>driven</a:t>
            </a:r>
            <a:r>
              <a:rPr lang="it-IT" sz="1700" b="1" dirty="0">
                <a:solidFill>
                  <a:srgbClr val="0092CF"/>
                </a:solidFill>
                <a:latin typeface="Arial"/>
                <a:cs typeface="Arial"/>
              </a:rPr>
              <a:t> </a:t>
            </a:r>
            <a:r>
              <a:rPr lang="it-IT" sz="1700" b="1" dirty="0" err="1" smtClean="0">
                <a:solidFill>
                  <a:srgbClr val="0092CF"/>
                </a:solidFill>
                <a:latin typeface="Arial"/>
                <a:cs typeface="Arial"/>
              </a:rPr>
              <a:t>tools</a:t>
            </a:r>
            <a:r>
              <a:rPr lang="it-IT" sz="1700" b="1" dirty="0" smtClean="0">
                <a:solidFill>
                  <a:srgbClr val="0092CF"/>
                </a:solidFill>
                <a:latin typeface="Arial"/>
                <a:cs typeface="Arial"/>
              </a:rPr>
              <a:t> </a:t>
            </a:r>
            <a:r>
              <a:rPr lang="it-IT" sz="1700" b="1" dirty="0" err="1">
                <a:solidFill>
                  <a:srgbClr val="0092CF"/>
                </a:solidFill>
                <a:latin typeface="Arial"/>
                <a:cs typeface="Arial"/>
              </a:rPr>
              <a:t>turrets</a:t>
            </a:r>
            <a:r>
              <a:rPr lang="it-IT" sz="1700" b="1" dirty="0">
                <a:solidFill>
                  <a:srgbClr val="0092CF"/>
                </a:solidFill>
                <a:latin typeface="Arial"/>
                <a:cs typeface="Arial"/>
              </a:rPr>
              <a:t> for </a:t>
            </a:r>
            <a:r>
              <a:rPr lang="it-IT" sz="1700" b="1" dirty="0" err="1">
                <a:solidFill>
                  <a:srgbClr val="0092CF"/>
                </a:solidFill>
                <a:latin typeface="Arial"/>
                <a:cs typeface="Arial"/>
              </a:rPr>
              <a:t>tool-holders</a:t>
            </a:r>
            <a:r>
              <a:rPr lang="it-IT" sz="1700" b="1" dirty="0">
                <a:solidFill>
                  <a:srgbClr val="0092CF"/>
                </a:solidFill>
                <a:latin typeface="Arial"/>
                <a:cs typeface="Arial"/>
              </a:rPr>
              <a:t> </a:t>
            </a:r>
            <a:r>
              <a:rPr lang="it-IT" sz="1700" b="1" dirty="0" err="1">
                <a:solidFill>
                  <a:srgbClr val="0092CF"/>
                </a:solidFill>
                <a:latin typeface="Arial"/>
                <a:cs typeface="Arial"/>
              </a:rPr>
              <a:t>as</a:t>
            </a:r>
            <a:r>
              <a:rPr lang="it-IT" sz="1700" b="1" dirty="0">
                <a:solidFill>
                  <a:srgbClr val="0092CF"/>
                </a:solidFill>
                <a:latin typeface="Arial"/>
                <a:cs typeface="Arial"/>
              </a:rPr>
              <a:t> per ISO </a:t>
            </a:r>
            <a:r>
              <a:rPr lang="it-IT" sz="1700" b="1" dirty="0" smtClean="0">
                <a:solidFill>
                  <a:srgbClr val="0092CF"/>
                </a:solidFill>
                <a:latin typeface="Arial"/>
                <a:cs typeface="Arial"/>
              </a:rPr>
              <a:t>10889 </a:t>
            </a:r>
            <a:r>
              <a:rPr lang="it-IT" sz="1700" b="1" dirty="0" err="1">
                <a:solidFill>
                  <a:srgbClr val="0092CF"/>
                </a:solidFill>
                <a:latin typeface="Arial"/>
                <a:cs typeface="Arial"/>
              </a:rPr>
              <a:t>norms</a:t>
            </a:r>
            <a:endParaRPr lang="it-IT" sz="1700" b="1" dirty="0">
              <a:solidFill>
                <a:srgbClr val="0092CF"/>
              </a:solidFill>
              <a:latin typeface="Arial"/>
              <a:cs typeface="Arial"/>
            </a:endParaRPr>
          </a:p>
          <a:p>
            <a:pPr>
              <a:lnSpc>
                <a:spcPct val="120000"/>
              </a:lnSpc>
            </a:pPr>
            <a:r>
              <a:rPr lang="it-IT" sz="1600" dirty="0" smtClean="0">
                <a:solidFill>
                  <a:srgbClr val="7F7F7F"/>
                </a:solidFill>
                <a:latin typeface="Arial"/>
                <a:cs typeface="Arial"/>
              </a:rPr>
              <a:t>Technical </a:t>
            </a:r>
            <a:r>
              <a:rPr lang="it-IT" sz="1600" dirty="0" err="1" smtClean="0">
                <a:solidFill>
                  <a:srgbClr val="7F7F7F"/>
                </a:solidFill>
                <a:latin typeface="Arial"/>
                <a:cs typeface="Arial"/>
              </a:rPr>
              <a:t>section</a:t>
            </a:r>
            <a:r>
              <a:rPr lang="it-IT" sz="1600" dirty="0" smtClean="0">
                <a:solidFill>
                  <a:srgbClr val="7F7F7F"/>
                </a:solidFill>
                <a:latin typeface="Arial"/>
                <a:cs typeface="Arial"/>
              </a:rPr>
              <a:t> TBYA </a:t>
            </a:r>
            <a:r>
              <a:rPr lang="it-IT" sz="1600" dirty="0" err="1" smtClean="0">
                <a:solidFill>
                  <a:srgbClr val="7F7F7F"/>
                </a:solidFill>
                <a:latin typeface="Arial"/>
                <a:cs typeface="Arial"/>
              </a:rPr>
              <a:t>series</a:t>
            </a:r>
            <a:endParaRPr lang="it-IT" sz="1600" dirty="0">
              <a:solidFill>
                <a:srgbClr val="7F7F7F"/>
              </a:solidFill>
              <a:latin typeface="Arial"/>
              <a:cs typeface="Arial"/>
            </a:endParaRPr>
          </a:p>
        </p:txBody>
      </p:sp>
      <p:cxnSp>
        <p:nvCxnSpPr>
          <p:cNvPr id="15" name="Connettore 1 14"/>
          <p:cNvCxnSpPr/>
          <p:nvPr/>
        </p:nvCxnSpPr>
        <p:spPr>
          <a:xfrm>
            <a:off x="1011438" y="473752"/>
            <a:ext cx="7738632" cy="0"/>
          </a:xfrm>
          <a:prstGeom prst="line">
            <a:avLst/>
          </a:prstGeom>
          <a:ln w="19050" cmpd="sng">
            <a:solidFill>
              <a:schemeClr val="tx1">
                <a:lumMod val="50000"/>
                <a:lumOff val="50000"/>
              </a:schemeClr>
            </a:solidFill>
            <a:prstDash val="solid"/>
          </a:ln>
        </p:spPr>
        <p:style>
          <a:lnRef idx="1">
            <a:schemeClr val="dk1"/>
          </a:lnRef>
          <a:fillRef idx="0">
            <a:schemeClr val="dk1"/>
          </a:fillRef>
          <a:effectRef idx="0">
            <a:schemeClr val="dk1"/>
          </a:effectRef>
          <a:fontRef idx="minor">
            <a:schemeClr val="tx1"/>
          </a:fontRef>
        </p:style>
      </p:cxnSp>
      <p:sp>
        <p:nvSpPr>
          <p:cNvPr id="9" name="Rettangolo arrotondato 8"/>
          <p:cNvSpPr/>
          <p:nvPr/>
        </p:nvSpPr>
        <p:spPr>
          <a:xfrm>
            <a:off x="78644" y="64099"/>
            <a:ext cx="830449" cy="830449"/>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Rettangolo arrotondato 9"/>
          <p:cNvSpPr/>
          <p:nvPr/>
        </p:nvSpPr>
        <p:spPr>
          <a:xfrm>
            <a:off x="426628" y="984830"/>
            <a:ext cx="460155" cy="460155"/>
          </a:xfrm>
          <a:prstGeom prst="roundRect">
            <a:avLst/>
          </a:prstGeom>
          <a:solidFill>
            <a:srgbClr val="0092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Rettangolo arrotondato 10"/>
          <p:cNvSpPr/>
          <p:nvPr/>
        </p:nvSpPr>
        <p:spPr>
          <a:xfrm>
            <a:off x="82309" y="148466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4" name="Immagine 3" descr="LOGHI UFFICIALI.png"/>
          <p:cNvPicPr>
            <a:picLocks noChangeAspect="1"/>
          </p:cNvPicPr>
          <p:nvPr/>
        </p:nvPicPr>
        <p:blipFill>
          <a:blip r:embed="rId2">
            <a:alphaModFix amt="90000"/>
            <a:extLst>
              <a:ext uri="{28A0092B-C50C-407E-A947-70E740481C1C}">
                <a14:useLocalDpi xmlns:a14="http://schemas.microsoft.com/office/drawing/2010/main" xmlns="" val="0"/>
              </a:ext>
            </a:extLst>
          </a:blip>
          <a:stretch>
            <a:fillRect/>
          </a:stretch>
        </p:blipFill>
        <p:spPr>
          <a:xfrm>
            <a:off x="133747" y="131091"/>
            <a:ext cx="734372" cy="734372"/>
          </a:xfrm>
          <a:prstGeom prst="rect">
            <a:avLst/>
          </a:prstGeom>
        </p:spPr>
      </p:pic>
      <p:sp>
        <p:nvSpPr>
          <p:cNvPr id="16" name="CasellaDiTesto 15"/>
          <p:cNvSpPr txBox="1"/>
          <p:nvPr/>
        </p:nvSpPr>
        <p:spPr>
          <a:xfrm rot="16200000">
            <a:off x="-2274627" y="3676747"/>
            <a:ext cx="5402515" cy="707886"/>
          </a:xfrm>
          <a:prstGeom prst="rect">
            <a:avLst/>
          </a:prstGeom>
          <a:noFill/>
          <a:effectLst>
            <a:outerShdw blurRad="50800" dist="38100" dir="2700000" algn="tl" rotWithShape="0">
              <a:prstClr val="black">
                <a:alpha val="40000"/>
              </a:prstClr>
            </a:outerShdw>
          </a:effectLst>
        </p:spPr>
        <p:txBody>
          <a:bodyPr wrap="square" rtlCol="0">
            <a:spAutoFit/>
          </a:bodyPr>
          <a:lstStyle/>
          <a:p>
            <a:r>
              <a:rPr lang="it-IT" sz="4000" b="1" dirty="0" smtClean="0">
                <a:solidFill>
                  <a:srgbClr val="0092CF"/>
                </a:solidFill>
                <a:latin typeface="Arial"/>
                <a:cs typeface="Arial"/>
              </a:rPr>
              <a:t>TBYA - TBYR </a:t>
            </a:r>
            <a:r>
              <a:rPr lang="it-IT" sz="4000" b="1" dirty="0" err="1" smtClean="0">
                <a:solidFill>
                  <a:srgbClr val="0092CF"/>
                </a:solidFill>
                <a:latin typeface="Arial"/>
                <a:cs typeface="Arial"/>
              </a:rPr>
              <a:t>series</a:t>
            </a:r>
            <a:endParaRPr lang="it-IT" sz="4000" b="1" dirty="0">
              <a:solidFill>
                <a:srgbClr val="0092CF"/>
              </a:solidFill>
              <a:latin typeface="Arial"/>
              <a:cs typeface="Arial"/>
            </a:endParaRPr>
          </a:p>
        </p:txBody>
      </p:sp>
      <p:pic>
        <p:nvPicPr>
          <p:cNvPr id="8" name="Immagin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5400000">
            <a:off x="1248113" y="1222014"/>
            <a:ext cx="7265280" cy="5132435"/>
          </a:xfrm>
          <a:prstGeom prst="rect">
            <a:avLst/>
          </a:prstGeom>
        </p:spPr>
      </p:pic>
      <p:sp>
        <p:nvSpPr>
          <p:cNvPr id="18" name="CasellaDiTesto 17"/>
          <p:cNvSpPr txBox="1"/>
          <p:nvPr/>
        </p:nvSpPr>
        <p:spPr>
          <a:xfrm>
            <a:off x="8732985" y="6504084"/>
            <a:ext cx="350506" cy="246221"/>
          </a:xfrm>
          <a:prstGeom prst="rect">
            <a:avLst/>
          </a:prstGeom>
          <a:noFill/>
        </p:spPr>
        <p:txBody>
          <a:bodyPr wrap="square" rtlCol="0">
            <a:spAutoFit/>
          </a:bodyPr>
          <a:lstStyle/>
          <a:p>
            <a:pPr algn="ctr"/>
            <a:r>
              <a:rPr lang="it-IT" sz="1000" dirty="0" smtClean="0">
                <a:solidFill>
                  <a:schemeClr val="bg1"/>
                </a:solidFill>
                <a:latin typeface="Arial"/>
                <a:cs typeface="Arial"/>
              </a:rPr>
              <a:t>32</a:t>
            </a:r>
            <a:endParaRPr lang="it-IT" sz="1000" dirty="0">
              <a:solidFill>
                <a:schemeClr val="bg1"/>
              </a:solidFill>
              <a:latin typeface="Arial"/>
              <a:cs typeface="Arial"/>
            </a:endParaRPr>
          </a:p>
        </p:txBody>
      </p:sp>
    </p:spTree>
    <p:extLst>
      <p:ext uri="{BB962C8B-B14F-4D97-AF65-F5344CB8AC3E}">
        <p14:creationId xmlns:p14="http://schemas.microsoft.com/office/powerpoint/2010/main" xmlns="" val="11873531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tangolo 16"/>
          <p:cNvSpPr/>
          <p:nvPr/>
        </p:nvSpPr>
        <p:spPr>
          <a:xfrm>
            <a:off x="426630" y="0"/>
            <a:ext cx="697892" cy="6858000"/>
          </a:xfrm>
          <a:prstGeom prst="rect">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Rettangolo arrotondato 4"/>
          <p:cNvSpPr/>
          <p:nvPr/>
        </p:nvSpPr>
        <p:spPr>
          <a:xfrm>
            <a:off x="8750070" y="6475609"/>
            <a:ext cx="304632" cy="304632"/>
          </a:xfrm>
          <a:prstGeom prst="roundRect">
            <a:avLst/>
          </a:prstGeom>
          <a:solidFill>
            <a:srgbClr val="0092D2"/>
          </a:solidFill>
          <a:ln>
            <a:solidFill>
              <a:srgbClr val="0092C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Rettangolo arrotondato 5"/>
          <p:cNvSpPr/>
          <p:nvPr/>
        </p:nvSpPr>
        <p:spPr>
          <a:xfrm>
            <a:off x="8750070" y="6131293"/>
            <a:ext cx="304632" cy="304632"/>
          </a:xfrm>
          <a:prstGeom prst="round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arrotondato 6"/>
          <p:cNvSpPr/>
          <p:nvPr/>
        </p:nvSpPr>
        <p:spPr>
          <a:xfrm>
            <a:off x="8405750" y="647560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CasellaDiTesto 13"/>
          <p:cNvSpPr txBox="1"/>
          <p:nvPr/>
        </p:nvSpPr>
        <p:spPr>
          <a:xfrm>
            <a:off x="901016" y="91809"/>
            <a:ext cx="8182475" cy="711990"/>
          </a:xfrm>
          <a:prstGeom prst="rect">
            <a:avLst/>
          </a:prstGeom>
          <a:noFill/>
        </p:spPr>
        <p:txBody>
          <a:bodyPr wrap="square" rtlCol="0">
            <a:spAutoFit/>
          </a:bodyPr>
          <a:lstStyle/>
          <a:p>
            <a:pPr>
              <a:lnSpc>
                <a:spcPct val="120000"/>
              </a:lnSpc>
            </a:pPr>
            <a:r>
              <a:rPr lang="it-IT" sz="1700" b="1" dirty="0" err="1" smtClean="0">
                <a:solidFill>
                  <a:srgbClr val="0092CF"/>
                </a:solidFill>
                <a:latin typeface="Arial"/>
                <a:cs typeface="Arial"/>
              </a:rPr>
              <a:t>Axial</a:t>
            </a:r>
            <a:r>
              <a:rPr lang="it-IT" sz="1700" b="1" dirty="0" smtClean="0">
                <a:solidFill>
                  <a:srgbClr val="0092CF"/>
                </a:solidFill>
                <a:latin typeface="Arial"/>
                <a:cs typeface="Arial"/>
              </a:rPr>
              <a:t> and </a:t>
            </a:r>
            <a:r>
              <a:rPr lang="it-IT" sz="1700" b="1" dirty="0" err="1" smtClean="0">
                <a:solidFill>
                  <a:srgbClr val="0092CF"/>
                </a:solidFill>
                <a:latin typeface="Arial"/>
                <a:cs typeface="Arial"/>
              </a:rPr>
              <a:t>radial</a:t>
            </a:r>
            <a:r>
              <a:rPr lang="it-IT" sz="1700" b="1" dirty="0" smtClean="0">
                <a:solidFill>
                  <a:srgbClr val="0092CF"/>
                </a:solidFill>
                <a:latin typeface="Arial"/>
                <a:cs typeface="Arial"/>
              </a:rPr>
              <a:t> </a:t>
            </a:r>
            <a:r>
              <a:rPr lang="it-IT" sz="1700" b="1" dirty="0" err="1">
                <a:solidFill>
                  <a:srgbClr val="0092CF"/>
                </a:solidFill>
                <a:latin typeface="Arial"/>
                <a:cs typeface="Arial"/>
              </a:rPr>
              <a:t>driven</a:t>
            </a:r>
            <a:r>
              <a:rPr lang="it-IT" sz="1700" b="1" dirty="0">
                <a:solidFill>
                  <a:srgbClr val="0092CF"/>
                </a:solidFill>
                <a:latin typeface="Arial"/>
                <a:cs typeface="Arial"/>
              </a:rPr>
              <a:t> </a:t>
            </a:r>
            <a:r>
              <a:rPr lang="it-IT" sz="1700" b="1" dirty="0" err="1" smtClean="0">
                <a:solidFill>
                  <a:srgbClr val="0092CF"/>
                </a:solidFill>
                <a:latin typeface="Arial"/>
                <a:cs typeface="Arial"/>
              </a:rPr>
              <a:t>tools</a:t>
            </a:r>
            <a:r>
              <a:rPr lang="it-IT" sz="1700" b="1" dirty="0" smtClean="0">
                <a:solidFill>
                  <a:srgbClr val="0092CF"/>
                </a:solidFill>
                <a:latin typeface="Arial"/>
                <a:cs typeface="Arial"/>
              </a:rPr>
              <a:t> </a:t>
            </a:r>
            <a:r>
              <a:rPr lang="it-IT" sz="1700" b="1" dirty="0" err="1">
                <a:solidFill>
                  <a:srgbClr val="0092CF"/>
                </a:solidFill>
                <a:latin typeface="Arial"/>
                <a:cs typeface="Arial"/>
              </a:rPr>
              <a:t>turrets</a:t>
            </a:r>
            <a:r>
              <a:rPr lang="it-IT" sz="1700" b="1" dirty="0">
                <a:solidFill>
                  <a:srgbClr val="0092CF"/>
                </a:solidFill>
                <a:latin typeface="Arial"/>
                <a:cs typeface="Arial"/>
              </a:rPr>
              <a:t> for </a:t>
            </a:r>
            <a:r>
              <a:rPr lang="it-IT" sz="1700" b="1" dirty="0" err="1">
                <a:solidFill>
                  <a:srgbClr val="0092CF"/>
                </a:solidFill>
                <a:latin typeface="Arial"/>
                <a:cs typeface="Arial"/>
              </a:rPr>
              <a:t>tool-holders</a:t>
            </a:r>
            <a:r>
              <a:rPr lang="it-IT" sz="1700" b="1" dirty="0">
                <a:solidFill>
                  <a:srgbClr val="0092CF"/>
                </a:solidFill>
                <a:latin typeface="Arial"/>
                <a:cs typeface="Arial"/>
              </a:rPr>
              <a:t> </a:t>
            </a:r>
            <a:r>
              <a:rPr lang="it-IT" sz="1700" b="1" dirty="0" err="1">
                <a:solidFill>
                  <a:srgbClr val="0092CF"/>
                </a:solidFill>
                <a:latin typeface="Arial"/>
                <a:cs typeface="Arial"/>
              </a:rPr>
              <a:t>as</a:t>
            </a:r>
            <a:r>
              <a:rPr lang="it-IT" sz="1700" b="1" dirty="0">
                <a:solidFill>
                  <a:srgbClr val="0092CF"/>
                </a:solidFill>
                <a:latin typeface="Arial"/>
                <a:cs typeface="Arial"/>
              </a:rPr>
              <a:t> per ISO </a:t>
            </a:r>
            <a:r>
              <a:rPr lang="it-IT" sz="1700" b="1" dirty="0" smtClean="0">
                <a:solidFill>
                  <a:srgbClr val="0092CF"/>
                </a:solidFill>
                <a:latin typeface="Arial"/>
                <a:cs typeface="Arial"/>
              </a:rPr>
              <a:t>10889 </a:t>
            </a:r>
            <a:r>
              <a:rPr lang="it-IT" sz="1700" b="1" dirty="0" err="1">
                <a:solidFill>
                  <a:srgbClr val="0092CF"/>
                </a:solidFill>
                <a:latin typeface="Arial"/>
                <a:cs typeface="Arial"/>
              </a:rPr>
              <a:t>norms</a:t>
            </a:r>
            <a:endParaRPr lang="it-IT" sz="1700" b="1" dirty="0">
              <a:solidFill>
                <a:srgbClr val="0092CF"/>
              </a:solidFill>
              <a:latin typeface="Arial"/>
              <a:cs typeface="Arial"/>
            </a:endParaRPr>
          </a:p>
          <a:p>
            <a:pPr>
              <a:lnSpc>
                <a:spcPct val="120000"/>
              </a:lnSpc>
            </a:pPr>
            <a:r>
              <a:rPr lang="it-IT" sz="1600" dirty="0" err="1" smtClean="0">
                <a:solidFill>
                  <a:srgbClr val="7F7F7F"/>
                </a:solidFill>
                <a:latin typeface="Arial"/>
                <a:cs typeface="Arial"/>
              </a:rPr>
              <a:t>Technical</a:t>
            </a:r>
            <a:r>
              <a:rPr lang="it-IT" sz="1600" dirty="0" smtClean="0">
                <a:solidFill>
                  <a:srgbClr val="7F7F7F"/>
                </a:solidFill>
                <a:latin typeface="Arial"/>
                <a:cs typeface="Arial"/>
              </a:rPr>
              <a:t> </a:t>
            </a:r>
            <a:r>
              <a:rPr lang="it-IT" sz="1600" dirty="0" err="1" smtClean="0">
                <a:solidFill>
                  <a:srgbClr val="7F7F7F"/>
                </a:solidFill>
                <a:latin typeface="Arial"/>
                <a:cs typeface="Arial"/>
              </a:rPr>
              <a:t>section</a:t>
            </a:r>
            <a:r>
              <a:rPr lang="it-IT" sz="1600" dirty="0" smtClean="0">
                <a:solidFill>
                  <a:srgbClr val="7F7F7F"/>
                </a:solidFill>
                <a:latin typeface="Arial"/>
                <a:cs typeface="Arial"/>
              </a:rPr>
              <a:t> TBYR </a:t>
            </a:r>
            <a:r>
              <a:rPr lang="it-IT" sz="1600" dirty="0" err="1" smtClean="0">
                <a:solidFill>
                  <a:srgbClr val="7F7F7F"/>
                </a:solidFill>
                <a:latin typeface="Arial"/>
                <a:cs typeface="Arial"/>
              </a:rPr>
              <a:t>series</a:t>
            </a:r>
            <a:endParaRPr lang="it-IT" sz="1600" dirty="0">
              <a:solidFill>
                <a:srgbClr val="7F7F7F"/>
              </a:solidFill>
              <a:latin typeface="Arial"/>
              <a:cs typeface="Arial"/>
            </a:endParaRPr>
          </a:p>
        </p:txBody>
      </p:sp>
      <p:cxnSp>
        <p:nvCxnSpPr>
          <p:cNvPr id="15" name="Connettore 1 14"/>
          <p:cNvCxnSpPr/>
          <p:nvPr/>
        </p:nvCxnSpPr>
        <p:spPr>
          <a:xfrm>
            <a:off x="1011438" y="473752"/>
            <a:ext cx="7738632" cy="0"/>
          </a:xfrm>
          <a:prstGeom prst="line">
            <a:avLst/>
          </a:prstGeom>
          <a:ln w="19050" cmpd="sng">
            <a:solidFill>
              <a:schemeClr val="tx1">
                <a:lumMod val="50000"/>
                <a:lumOff val="50000"/>
              </a:schemeClr>
            </a:solidFill>
            <a:prstDash val="solid"/>
          </a:ln>
        </p:spPr>
        <p:style>
          <a:lnRef idx="1">
            <a:schemeClr val="dk1"/>
          </a:lnRef>
          <a:fillRef idx="0">
            <a:schemeClr val="dk1"/>
          </a:fillRef>
          <a:effectRef idx="0">
            <a:schemeClr val="dk1"/>
          </a:effectRef>
          <a:fontRef idx="minor">
            <a:schemeClr val="tx1"/>
          </a:fontRef>
        </p:style>
      </p:cxnSp>
      <p:sp>
        <p:nvSpPr>
          <p:cNvPr id="9" name="Rettangolo arrotondato 8"/>
          <p:cNvSpPr/>
          <p:nvPr/>
        </p:nvSpPr>
        <p:spPr>
          <a:xfrm>
            <a:off x="78644" y="64099"/>
            <a:ext cx="830449" cy="830449"/>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Rettangolo arrotondato 9"/>
          <p:cNvSpPr/>
          <p:nvPr/>
        </p:nvSpPr>
        <p:spPr>
          <a:xfrm>
            <a:off x="426628" y="984830"/>
            <a:ext cx="460155" cy="460155"/>
          </a:xfrm>
          <a:prstGeom prst="roundRect">
            <a:avLst/>
          </a:prstGeom>
          <a:solidFill>
            <a:srgbClr val="0092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Rettangolo arrotondato 10"/>
          <p:cNvSpPr/>
          <p:nvPr/>
        </p:nvSpPr>
        <p:spPr>
          <a:xfrm>
            <a:off x="82309" y="148466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4" name="Immagine 3" descr="LOGHI UFFICIALI.png"/>
          <p:cNvPicPr>
            <a:picLocks noChangeAspect="1"/>
          </p:cNvPicPr>
          <p:nvPr/>
        </p:nvPicPr>
        <p:blipFill>
          <a:blip r:embed="rId2">
            <a:alphaModFix amt="90000"/>
            <a:extLst>
              <a:ext uri="{28A0092B-C50C-407E-A947-70E740481C1C}">
                <a14:useLocalDpi xmlns:a14="http://schemas.microsoft.com/office/drawing/2010/main" xmlns="" val="0"/>
              </a:ext>
            </a:extLst>
          </a:blip>
          <a:stretch>
            <a:fillRect/>
          </a:stretch>
        </p:blipFill>
        <p:spPr>
          <a:xfrm>
            <a:off x="133747" y="131091"/>
            <a:ext cx="734372" cy="734372"/>
          </a:xfrm>
          <a:prstGeom prst="rect">
            <a:avLst/>
          </a:prstGeom>
        </p:spPr>
      </p:pic>
      <p:sp>
        <p:nvSpPr>
          <p:cNvPr id="16" name="CasellaDiTesto 15"/>
          <p:cNvSpPr txBox="1"/>
          <p:nvPr/>
        </p:nvSpPr>
        <p:spPr>
          <a:xfrm rot="16200000">
            <a:off x="-2274627" y="3676747"/>
            <a:ext cx="5402515" cy="707886"/>
          </a:xfrm>
          <a:prstGeom prst="rect">
            <a:avLst/>
          </a:prstGeom>
          <a:noFill/>
          <a:effectLst>
            <a:outerShdw blurRad="50800" dist="38100" dir="2700000" algn="tl" rotWithShape="0">
              <a:prstClr val="black">
                <a:alpha val="40000"/>
              </a:prstClr>
            </a:outerShdw>
          </a:effectLst>
        </p:spPr>
        <p:txBody>
          <a:bodyPr wrap="square" rtlCol="0">
            <a:spAutoFit/>
          </a:bodyPr>
          <a:lstStyle/>
          <a:p>
            <a:r>
              <a:rPr lang="it-IT" sz="4000" b="1" dirty="0" smtClean="0">
                <a:solidFill>
                  <a:srgbClr val="0092CF"/>
                </a:solidFill>
                <a:latin typeface="Arial"/>
                <a:cs typeface="Arial"/>
              </a:rPr>
              <a:t>TBYA - TBYR </a:t>
            </a:r>
            <a:r>
              <a:rPr lang="it-IT" sz="4000" b="1" dirty="0" err="1" smtClean="0">
                <a:solidFill>
                  <a:srgbClr val="0092CF"/>
                </a:solidFill>
                <a:latin typeface="Arial"/>
                <a:cs typeface="Arial"/>
              </a:rPr>
              <a:t>series</a:t>
            </a:r>
            <a:endParaRPr lang="it-IT" sz="4000" b="1" dirty="0">
              <a:solidFill>
                <a:srgbClr val="0092CF"/>
              </a:solidFill>
              <a:latin typeface="Arial"/>
              <a:cs typeface="Arial"/>
            </a:endParaRPr>
          </a:p>
        </p:txBody>
      </p:sp>
      <p:pic>
        <p:nvPicPr>
          <p:cNvPr id="8" name="Immagine 7"/>
          <p:cNvPicPr>
            <a:picLocks noChangeAspect="1"/>
          </p:cNvPicPr>
          <p:nvPr/>
        </p:nvPicPr>
        <p:blipFill rotWithShape="1">
          <a:blip r:embed="rId3">
            <a:extLst>
              <a:ext uri="{28A0092B-C50C-407E-A947-70E740481C1C}">
                <a14:useLocalDpi xmlns:a14="http://schemas.microsoft.com/office/drawing/2010/main" xmlns="" val="0"/>
              </a:ext>
            </a:extLst>
          </a:blip>
          <a:srcRect l="1534" t="4213" r="-1534" b="-4213"/>
          <a:stretch/>
        </p:blipFill>
        <p:spPr>
          <a:xfrm>
            <a:off x="1692000" y="1332000"/>
            <a:ext cx="7568000" cy="5346286"/>
          </a:xfrm>
          <a:prstGeom prst="rect">
            <a:avLst/>
          </a:prstGeom>
        </p:spPr>
      </p:pic>
      <p:sp>
        <p:nvSpPr>
          <p:cNvPr id="18" name="CasellaDiTesto 17"/>
          <p:cNvSpPr txBox="1"/>
          <p:nvPr/>
        </p:nvSpPr>
        <p:spPr>
          <a:xfrm>
            <a:off x="8732985" y="6504084"/>
            <a:ext cx="350506" cy="246221"/>
          </a:xfrm>
          <a:prstGeom prst="rect">
            <a:avLst/>
          </a:prstGeom>
          <a:noFill/>
        </p:spPr>
        <p:txBody>
          <a:bodyPr wrap="square" rtlCol="0">
            <a:spAutoFit/>
          </a:bodyPr>
          <a:lstStyle/>
          <a:p>
            <a:pPr algn="ctr"/>
            <a:r>
              <a:rPr lang="it-IT" sz="1000" dirty="0" smtClean="0">
                <a:solidFill>
                  <a:schemeClr val="bg1"/>
                </a:solidFill>
                <a:latin typeface="Arial"/>
                <a:cs typeface="Arial"/>
              </a:rPr>
              <a:t>33</a:t>
            </a:r>
            <a:endParaRPr lang="it-IT" sz="1000" dirty="0">
              <a:solidFill>
                <a:schemeClr val="bg1"/>
              </a:solidFill>
              <a:latin typeface="Arial"/>
              <a:cs typeface="Arial"/>
            </a:endParaRPr>
          </a:p>
        </p:txBody>
      </p:sp>
    </p:spTree>
    <p:extLst>
      <p:ext uri="{BB962C8B-B14F-4D97-AF65-F5344CB8AC3E}">
        <p14:creationId xmlns:p14="http://schemas.microsoft.com/office/powerpoint/2010/main" xmlns="" val="464713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26629" y="0"/>
            <a:ext cx="5308059" cy="6858000"/>
          </a:xfrm>
          <a:prstGeom prst="rect">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Rettangolo arrotondato 4"/>
          <p:cNvSpPr/>
          <p:nvPr/>
        </p:nvSpPr>
        <p:spPr>
          <a:xfrm>
            <a:off x="8750070" y="6475609"/>
            <a:ext cx="304632" cy="304632"/>
          </a:xfrm>
          <a:prstGeom prst="roundRect">
            <a:avLst/>
          </a:prstGeom>
          <a:solidFill>
            <a:srgbClr val="0092D2"/>
          </a:solidFill>
          <a:ln>
            <a:solidFill>
              <a:srgbClr val="0092C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Rettangolo arrotondato 5"/>
          <p:cNvSpPr/>
          <p:nvPr/>
        </p:nvSpPr>
        <p:spPr>
          <a:xfrm>
            <a:off x="8750070" y="6131293"/>
            <a:ext cx="304632" cy="304632"/>
          </a:xfrm>
          <a:prstGeom prst="round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arrotondato 6"/>
          <p:cNvSpPr/>
          <p:nvPr/>
        </p:nvSpPr>
        <p:spPr>
          <a:xfrm>
            <a:off x="8405750" y="647560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CasellaDiTesto 13"/>
          <p:cNvSpPr txBox="1"/>
          <p:nvPr/>
        </p:nvSpPr>
        <p:spPr>
          <a:xfrm>
            <a:off x="901016" y="91809"/>
            <a:ext cx="8153686" cy="711990"/>
          </a:xfrm>
          <a:prstGeom prst="rect">
            <a:avLst/>
          </a:prstGeom>
          <a:noFill/>
        </p:spPr>
        <p:txBody>
          <a:bodyPr wrap="square" rtlCol="0">
            <a:spAutoFit/>
          </a:bodyPr>
          <a:lstStyle/>
          <a:p>
            <a:pPr>
              <a:lnSpc>
                <a:spcPct val="120000"/>
              </a:lnSpc>
            </a:pPr>
            <a:r>
              <a:rPr lang="it-IT" sz="1700" b="1" dirty="0" err="1" smtClean="0">
                <a:solidFill>
                  <a:srgbClr val="0092CF"/>
                </a:solidFill>
                <a:latin typeface="Arial"/>
                <a:cs typeface="Arial"/>
              </a:rPr>
              <a:t>Electromechanical</a:t>
            </a:r>
            <a:r>
              <a:rPr lang="it-IT" sz="1700" b="1" dirty="0" smtClean="0">
                <a:solidFill>
                  <a:srgbClr val="0092CF"/>
                </a:solidFill>
                <a:latin typeface="Arial"/>
                <a:cs typeface="Arial"/>
              </a:rPr>
              <a:t> </a:t>
            </a:r>
            <a:r>
              <a:rPr lang="it-IT" sz="1700" b="1" dirty="0" err="1" smtClean="0">
                <a:solidFill>
                  <a:srgbClr val="0092CF"/>
                </a:solidFill>
                <a:latin typeface="Arial"/>
                <a:cs typeface="Arial"/>
              </a:rPr>
              <a:t>turrets</a:t>
            </a:r>
            <a:endParaRPr lang="it-IT" sz="1700" b="1" dirty="0">
              <a:solidFill>
                <a:srgbClr val="0092CF"/>
              </a:solidFill>
              <a:latin typeface="Arial"/>
              <a:cs typeface="Arial"/>
            </a:endParaRPr>
          </a:p>
          <a:p>
            <a:pPr>
              <a:lnSpc>
                <a:spcPct val="120000"/>
              </a:lnSpc>
            </a:pPr>
            <a:r>
              <a:rPr lang="it-IT" sz="1600" dirty="0" err="1" smtClean="0">
                <a:solidFill>
                  <a:srgbClr val="7F7F7F"/>
                </a:solidFill>
                <a:latin typeface="Arial"/>
                <a:cs typeface="Arial"/>
              </a:rPr>
              <a:t>Description</a:t>
            </a:r>
            <a:endParaRPr lang="it-IT" sz="1600" dirty="0">
              <a:solidFill>
                <a:srgbClr val="7F7F7F"/>
              </a:solidFill>
              <a:latin typeface="Arial"/>
              <a:cs typeface="Arial"/>
            </a:endParaRPr>
          </a:p>
        </p:txBody>
      </p:sp>
      <p:cxnSp>
        <p:nvCxnSpPr>
          <p:cNvPr id="15" name="Connettore 1 14"/>
          <p:cNvCxnSpPr/>
          <p:nvPr/>
        </p:nvCxnSpPr>
        <p:spPr>
          <a:xfrm>
            <a:off x="1011438" y="473752"/>
            <a:ext cx="7738632" cy="0"/>
          </a:xfrm>
          <a:prstGeom prst="line">
            <a:avLst/>
          </a:prstGeom>
          <a:ln w="19050" cmpd="sng">
            <a:solidFill>
              <a:schemeClr val="tx1">
                <a:lumMod val="50000"/>
                <a:lumOff val="50000"/>
              </a:schemeClr>
            </a:solidFill>
            <a:prstDash val="solid"/>
          </a:ln>
        </p:spPr>
        <p:style>
          <a:lnRef idx="1">
            <a:schemeClr val="dk1"/>
          </a:lnRef>
          <a:fillRef idx="0">
            <a:schemeClr val="dk1"/>
          </a:fillRef>
          <a:effectRef idx="0">
            <a:schemeClr val="dk1"/>
          </a:effectRef>
          <a:fontRef idx="minor">
            <a:schemeClr val="tx1"/>
          </a:fontRef>
        </p:style>
      </p:cxnSp>
      <p:sp>
        <p:nvSpPr>
          <p:cNvPr id="9" name="Rettangolo arrotondato 8"/>
          <p:cNvSpPr/>
          <p:nvPr/>
        </p:nvSpPr>
        <p:spPr>
          <a:xfrm>
            <a:off x="78644" y="64099"/>
            <a:ext cx="830449" cy="830449"/>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Rettangolo arrotondato 9"/>
          <p:cNvSpPr/>
          <p:nvPr/>
        </p:nvSpPr>
        <p:spPr>
          <a:xfrm>
            <a:off x="426628" y="984830"/>
            <a:ext cx="460155" cy="460155"/>
          </a:xfrm>
          <a:prstGeom prst="roundRect">
            <a:avLst/>
          </a:prstGeom>
          <a:solidFill>
            <a:srgbClr val="0092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Rettangolo arrotondato 10"/>
          <p:cNvSpPr/>
          <p:nvPr/>
        </p:nvSpPr>
        <p:spPr>
          <a:xfrm>
            <a:off x="82309" y="148466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4" name="Immagine 3" descr="LOGHI UFFICIALI.png"/>
          <p:cNvPicPr>
            <a:picLocks noChangeAspect="1"/>
          </p:cNvPicPr>
          <p:nvPr/>
        </p:nvPicPr>
        <p:blipFill>
          <a:blip r:embed="rId2">
            <a:alphaModFix amt="90000"/>
            <a:extLst>
              <a:ext uri="{28A0092B-C50C-407E-A947-70E740481C1C}">
                <a14:useLocalDpi xmlns:a14="http://schemas.microsoft.com/office/drawing/2010/main" xmlns="" val="0"/>
              </a:ext>
            </a:extLst>
          </a:blip>
          <a:stretch>
            <a:fillRect/>
          </a:stretch>
        </p:blipFill>
        <p:spPr>
          <a:xfrm>
            <a:off x="133747" y="131091"/>
            <a:ext cx="734372" cy="734372"/>
          </a:xfrm>
          <a:prstGeom prst="rect">
            <a:avLst/>
          </a:prstGeom>
        </p:spPr>
      </p:pic>
      <p:sp>
        <p:nvSpPr>
          <p:cNvPr id="17" name="CasellaDiTesto 16"/>
          <p:cNvSpPr txBox="1"/>
          <p:nvPr/>
        </p:nvSpPr>
        <p:spPr>
          <a:xfrm>
            <a:off x="5176672" y="984830"/>
            <a:ext cx="3229078" cy="2708434"/>
          </a:xfrm>
          <a:prstGeom prst="rect">
            <a:avLst/>
          </a:prstGeom>
          <a:noFill/>
        </p:spPr>
        <p:txBody>
          <a:bodyPr wrap="square" rtlCol="0">
            <a:spAutoFit/>
          </a:bodyPr>
          <a:lstStyle/>
          <a:p>
            <a:r>
              <a:rPr lang="en-US" sz="1000" b="1" dirty="0">
                <a:solidFill>
                  <a:srgbClr val="7F7F7F"/>
                </a:solidFill>
                <a:latin typeface="Arial"/>
                <a:cs typeface="Arial"/>
              </a:rPr>
              <a:t>These turrets have totally electromechanical </a:t>
            </a:r>
            <a:r>
              <a:rPr lang="en-US" sz="1000" b="1" dirty="0" smtClean="0">
                <a:solidFill>
                  <a:srgbClr val="7F7F7F"/>
                </a:solidFill>
                <a:latin typeface="Arial"/>
                <a:cs typeface="Arial"/>
              </a:rPr>
              <a:t>operation </a:t>
            </a:r>
            <a:r>
              <a:rPr lang="en-US" sz="1000" b="1" dirty="0">
                <a:solidFill>
                  <a:srgbClr val="7F7F7F"/>
                </a:solidFill>
                <a:latin typeface="Arial"/>
                <a:cs typeface="Arial"/>
              </a:rPr>
              <a:t>both for rotation and locking.</a:t>
            </a:r>
            <a:br>
              <a:rPr lang="en-US" sz="1000" b="1" dirty="0">
                <a:solidFill>
                  <a:srgbClr val="7F7F7F"/>
                </a:solidFill>
                <a:latin typeface="Arial"/>
                <a:cs typeface="Arial"/>
              </a:rPr>
            </a:br>
            <a:r>
              <a:rPr lang="en-US" sz="1000" b="1" dirty="0">
                <a:solidFill>
                  <a:srgbClr val="7F7F7F"/>
                </a:solidFill>
                <a:latin typeface="Arial"/>
                <a:cs typeface="Arial"/>
              </a:rPr>
              <a:t>They do not require any additional hydraulic or pneumatic component. </a:t>
            </a:r>
            <a:endParaRPr lang="en-US" sz="1000" dirty="0">
              <a:solidFill>
                <a:srgbClr val="7F7F7F"/>
              </a:solidFill>
              <a:latin typeface="Arial"/>
              <a:cs typeface="Arial"/>
            </a:endParaRPr>
          </a:p>
          <a:p>
            <a:endParaRPr lang="en-US" sz="1000" dirty="0" smtClean="0">
              <a:solidFill>
                <a:srgbClr val="7F7F7F"/>
              </a:solidFill>
              <a:latin typeface="Arial"/>
              <a:cs typeface="Arial"/>
            </a:endParaRPr>
          </a:p>
          <a:p>
            <a:endParaRPr lang="en-US" sz="1000" dirty="0">
              <a:solidFill>
                <a:srgbClr val="7F7F7F"/>
              </a:solidFill>
              <a:latin typeface="Arial"/>
              <a:cs typeface="Arial"/>
            </a:endParaRPr>
          </a:p>
          <a:p>
            <a:r>
              <a:rPr lang="en-US" sz="1000" dirty="0" smtClean="0">
                <a:solidFill>
                  <a:srgbClr val="7F7F7F"/>
                </a:solidFill>
                <a:latin typeface="Arial"/>
                <a:cs typeface="Arial"/>
              </a:rPr>
              <a:t>Main </a:t>
            </a:r>
            <a:r>
              <a:rPr lang="en-US" sz="1000" dirty="0">
                <a:solidFill>
                  <a:srgbClr val="7F7F7F"/>
                </a:solidFill>
                <a:latin typeface="Arial"/>
                <a:cs typeface="Arial"/>
              </a:rPr>
              <a:t>characteristics: </a:t>
            </a:r>
          </a:p>
          <a:p>
            <a:pPr marL="171450" indent="-171450">
              <a:buFont typeface="Arial"/>
              <a:buChar char="•"/>
            </a:pPr>
            <a:r>
              <a:rPr lang="en-US" sz="1000" dirty="0">
                <a:solidFill>
                  <a:srgbClr val="7F7F7F"/>
                </a:solidFill>
                <a:latin typeface="Arial"/>
                <a:cs typeface="Arial"/>
              </a:rPr>
              <a:t>Very high rotating speed and minimum indexing </a:t>
            </a:r>
            <a:r>
              <a:rPr lang="en-US" sz="1000" dirty="0" smtClean="0">
                <a:solidFill>
                  <a:srgbClr val="7F7F7F"/>
                </a:solidFill>
                <a:latin typeface="Arial"/>
                <a:cs typeface="Arial"/>
              </a:rPr>
              <a:t>times </a:t>
            </a:r>
            <a:endParaRPr lang="en-US" sz="1000" dirty="0">
              <a:solidFill>
                <a:srgbClr val="7F7F7F"/>
              </a:solidFill>
              <a:latin typeface="Arial"/>
              <a:cs typeface="Arial"/>
            </a:endParaRPr>
          </a:p>
          <a:p>
            <a:pPr marL="171450" indent="-171450">
              <a:buFont typeface="Arial"/>
              <a:buChar char="•"/>
            </a:pPr>
            <a:r>
              <a:rPr lang="en-US" sz="1000" dirty="0">
                <a:solidFill>
                  <a:srgbClr val="7F7F7F"/>
                </a:solidFill>
                <a:latin typeface="Arial"/>
                <a:cs typeface="Arial"/>
              </a:rPr>
              <a:t>Locking and unlocking without axial movement </a:t>
            </a:r>
          </a:p>
          <a:p>
            <a:pPr marL="171450" indent="-171450">
              <a:buFont typeface="Arial"/>
              <a:buChar char="•"/>
            </a:pPr>
            <a:r>
              <a:rPr lang="en-US" sz="1000" dirty="0">
                <a:solidFill>
                  <a:srgbClr val="7F7F7F"/>
                </a:solidFill>
                <a:latin typeface="Arial"/>
                <a:cs typeface="Arial"/>
              </a:rPr>
              <a:t>Bi-directional rotation </a:t>
            </a:r>
          </a:p>
          <a:p>
            <a:pPr marL="171450" indent="-171450">
              <a:buFont typeface="Arial"/>
              <a:buChar char="•"/>
            </a:pPr>
            <a:r>
              <a:rPr lang="en-US" sz="1000" dirty="0">
                <a:solidFill>
                  <a:srgbClr val="7F7F7F"/>
                </a:solidFill>
                <a:latin typeface="Arial"/>
                <a:cs typeface="Arial"/>
              </a:rPr>
              <a:t>A suitable system dampens the inertia of the </a:t>
            </a:r>
            <a:r>
              <a:rPr lang="en-US" sz="1000" dirty="0" smtClean="0">
                <a:solidFill>
                  <a:srgbClr val="7F7F7F"/>
                </a:solidFill>
                <a:latin typeface="Arial"/>
                <a:cs typeface="Arial"/>
              </a:rPr>
              <a:t>rotating </a:t>
            </a:r>
            <a:r>
              <a:rPr lang="en-US" sz="1000" dirty="0">
                <a:solidFill>
                  <a:srgbClr val="7F7F7F"/>
                </a:solidFill>
                <a:latin typeface="Arial"/>
                <a:cs typeface="Arial"/>
              </a:rPr>
              <a:t>masses </a:t>
            </a:r>
          </a:p>
          <a:p>
            <a:pPr marL="171450" indent="-171450">
              <a:buFont typeface="Arial"/>
              <a:buChar char="•"/>
            </a:pPr>
            <a:r>
              <a:rPr lang="en-US" sz="1000" dirty="0">
                <a:solidFill>
                  <a:srgbClr val="7F7F7F"/>
                </a:solidFill>
                <a:latin typeface="Arial"/>
                <a:cs typeface="Arial"/>
              </a:rPr>
              <a:t>High load capacity in spite of high speed </a:t>
            </a:r>
          </a:p>
          <a:p>
            <a:pPr marL="171450" indent="-171450">
              <a:buFont typeface="Arial"/>
              <a:buChar char="•"/>
            </a:pPr>
            <a:r>
              <a:rPr lang="en-US" sz="1000" dirty="0">
                <a:solidFill>
                  <a:srgbClr val="7F7F7F"/>
                </a:solidFill>
                <a:latin typeface="Arial"/>
                <a:cs typeface="Arial"/>
              </a:rPr>
              <a:t>Spring locking mechanism ensures turret clamping </a:t>
            </a:r>
            <a:r>
              <a:rPr lang="en-US" sz="1000" dirty="0" smtClean="0">
                <a:solidFill>
                  <a:srgbClr val="7F7F7F"/>
                </a:solidFill>
                <a:latin typeface="Arial"/>
                <a:cs typeface="Arial"/>
              </a:rPr>
              <a:t>even </a:t>
            </a:r>
            <a:r>
              <a:rPr lang="en-US" sz="1000" dirty="0">
                <a:solidFill>
                  <a:srgbClr val="7F7F7F"/>
                </a:solidFill>
                <a:latin typeface="Arial"/>
                <a:cs typeface="Arial"/>
              </a:rPr>
              <a:t>in the of power failure </a:t>
            </a:r>
          </a:p>
          <a:p>
            <a:pPr marL="171450" indent="-171450">
              <a:buFont typeface="Arial"/>
              <a:buChar char="•"/>
            </a:pPr>
            <a:r>
              <a:rPr lang="en-US" sz="1000" dirty="0">
                <a:solidFill>
                  <a:srgbClr val="7F7F7F"/>
                </a:solidFill>
                <a:latin typeface="Arial"/>
                <a:cs typeface="Arial"/>
              </a:rPr>
              <a:t>Easy control by the interface PLC of the machine </a:t>
            </a:r>
          </a:p>
        </p:txBody>
      </p:sp>
      <p:sp>
        <p:nvSpPr>
          <p:cNvPr id="19" name="CasellaDiTesto 18"/>
          <p:cNvSpPr txBox="1"/>
          <p:nvPr/>
        </p:nvSpPr>
        <p:spPr>
          <a:xfrm rot="16200000">
            <a:off x="-1429187" y="2510151"/>
            <a:ext cx="3711631" cy="707886"/>
          </a:xfrm>
          <a:prstGeom prst="rect">
            <a:avLst/>
          </a:prstGeom>
          <a:noFill/>
          <a:effectLst>
            <a:outerShdw blurRad="50800" dist="38100" dir="2700000" algn="tl" rotWithShape="0">
              <a:prstClr val="black">
                <a:alpha val="40000"/>
              </a:prstClr>
            </a:outerShdw>
          </a:effectLst>
        </p:spPr>
        <p:txBody>
          <a:bodyPr wrap="square" rtlCol="0">
            <a:spAutoFit/>
          </a:bodyPr>
          <a:lstStyle/>
          <a:p>
            <a:r>
              <a:rPr lang="it-IT" sz="4000" b="1" dirty="0" smtClean="0">
                <a:solidFill>
                  <a:srgbClr val="0092CF"/>
                </a:solidFill>
                <a:latin typeface="Arial"/>
                <a:cs typeface="Arial"/>
              </a:rPr>
              <a:t>TE </a:t>
            </a:r>
            <a:r>
              <a:rPr lang="it-IT" sz="4000" b="1" dirty="0" err="1" smtClean="0">
                <a:solidFill>
                  <a:srgbClr val="0092CF"/>
                </a:solidFill>
                <a:latin typeface="Arial"/>
                <a:cs typeface="Arial"/>
              </a:rPr>
              <a:t>series</a:t>
            </a:r>
            <a:endParaRPr lang="it-IT" sz="4000" b="1" dirty="0">
              <a:solidFill>
                <a:srgbClr val="0092CF"/>
              </a:solidFill>
              <a:latin typeface="Arial"/>
              <a:cs typeface="Arial"/>
            </a:endParaRPr>
          </a:p>
        </p:txBody>
      </p:sp>
      <p:sp>
        <p:nvSpPr>
          <p:cNvPr id="20" name="Rettangolo arrotondato 19"/>
          <p:cNvSpPr/>
          <p:nvPr/>
        </p:nvSpPr>
        <p:spPr>
          <a:xfrm>
            <a:off x="3615227" y="4793751"/>
            <a:ext cx="1170839" cy="1170839"/>
          </a:xfrm>
          <a:prstGeom prst="roundRect">
            <a:avLst/>
          </a:prstGeom>
          <a:solidFill>
            <a:srgbClr val="0092D2"/>
          </a:solidFill>
          <a:ln>
            <a:solidFill>
              <a:srgbClr val="0092C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1" name="Rettangolo arrotondato 20"/>
          <p:cNvSpPr/>
          <p:nvPr/>
        </p:nvSpPr>
        <p:spPr>
          <a:xfrm>
            <a:off x="2347448" y="4793751"/>
            <a:ext cx="1170839" cy="1170839"/>
          </a:xfrm>
          <a:prstGeom prst="round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2" name="Rettangolo arrotondato 21"/>
          <p:cNvSpPr/>
          <p:nvPr/>
        </p:nvSpPr>
        <p:spPr>
          <a:xfrm>
            <a:off x="1079669" y="4793751"/>
            <a:ext cx="1170839" cy="1170839"/>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23" name="Immagine 2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95411" y="4842226"/>
            <a:ext cx="1539557" cy="1154667"/>
          </a:xfrm>
          <a:prstGeom prst="rect">
            <a:avLst/>
          </a:prstGeom>
        </p:spPr>
      </p:pic>
      <p:pic>
        <p:nvPicPr>
          <p:cNvPr id="24" name="Immagine 2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161661" y="4852147"/>
            <a:ext cx="1486644" cy="1114983"/>
          </a:xfrm>
          <a:prstGeom prst="rect">
            <a:avLst/>
          </a:prstGeom>
        </p:spPr>
      </p:pic>
      <p:pic>
        <p:nvPicPr>
          <p:cNvPr id="25" name="Immagine 24"/>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281171" y="4862067"/>
            <a:ext cx="1513101" cy="1134825"/>
          </a:xfrm>
          <a:prstGeom prst="rect">
            <a:avLst/>
          </a:prstGeom>
        </p:spPr>
      </p:pic>
      <p:pic>
        <p:nvPicPr>
          <p:cNvPr id="26" name="Immagine 25"/>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095240" y="1047060"/>
            <a:ext cx="3810000" cy="3329940"/>
          </a:xfrm>
          <a:prstGeom prst="rect">
            <a:avLst/>
          </a:prstGeom>
        </p:spPr>
      </p:pic>
      <p:sp>
        <p:nvSpPr>
          <p:cNvPr id="27" name="CasellaDiTesto 26"/>
          <p:cNvSpPr txBox="1"/>
          <p:nvPr/>
        </p:nvSpPr>
        <p:spPr>
          <a:xfrm>
            <a:off x="8732985" y="6504084"/>
            <a:ext cx="350506" cy="246221"/>
          </a:xfrm>
          <a:prstGeom prst="rect">
            <a:avLst/>
          </a:prstGeom>
          <a:noFill/>
        </p:spPr>
        <p:txBody>
          <a:bodyPr wrap="square" rtlCol="0">
            <a:spAutoFit/>
          </a:bodyPr>
          <a:lstStyle/>
          <a:p>
            <a:pPr algn="ctr"/>
            <a:r>
              <a:rPr lang="it-IT" sz="1000" dirty="0" smtClean="0">
                <a:solidFill>
                  <a:schemeClr val="bg1"/>
                </a:solidFill>
                <a:latin typeface="Arial"/>
                <a:cs typeface="Arial"/>
              </a:rPr>
              <a:t>34</a:t>
            </a:r>
            <a:endParaRPr lang="it-IT" sz="1000" dirty="0">
              <a:solidFill>
                <a:schemeClr val="bg1"/>
              </a:solidFill>
              <a:latin typeface="Arial"/>
              <a:cs typeface="Arial"/>
            </a:endParaRPr>
          </a:p>
        </p:txBody>
      </p:sp>
      <p:pic>
        <p:nvPicPr>
          <p:cNvPr id="28" name="Picture 2" descr="C:\Users\fgross.BARUFFALDI\Desktop\TE.jpg"/>
          <p:cNvPicPr>
            <a:picLocks noChangeAspect="1" noChangeArrowheads="1"/>
          </p:cNvPicPr>
          <p:nvPr/>
        </p:nvPicPr>
        <p:blipFill>
          <a:blip r:embed="rId7"/>
          <a:srcRect/>
          <a:stretch>
            <a:fillRect/>
          </a:stretch>
        </p:blipFill>
        <p:spPr bwMode="auto">
          <a:xfrm>
            <a:off x="5176672" y="3883874"/>
            <a:ext cx="3046268" cy="2113018"/>
          </a:xfrm>
          <a:prstGeom prst="rect">
            <a:avLst/>
          </a:prstGeom>
          <a:noFill/>
        </p:spPr>
      </p:pic>
    </p:spTree>
    <p:extLst>
      <p:ext uri="{BB962C8B-B14F-4D97-AF65-F5344CB8AC3E}">
        <p14:creationId xmlns:p14="http://schemas.microsoft.com/office/powerpoint/2010/main" xmlns="" val="15597159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26629" y="0"/>
            <a:ext cx="5308059" cy="6858000"/>
          </a:xfrm>
          <a:prstGeom prst="rect">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7" name="Immagine 26"/>
          <p:cNvPicPr>
            <a:picLocks noChangeAspect="1"/>
          </p:cNvPicPr>
          <p:nvPr/>
        </p:nvPicPr>
        <p:blipFill>
          <a:blip r:embed="rId2"/>
          <a:srcRect/>
          <a:stretch>
            <a:fillRect/>
          </a:stretch>
        </p:blipFill>
        <p:spPr bwMode="auto">
          <a:xfrm>
            <a:off x="776572" y="584200"/>
            <a:ext cx="10140805" cy="9550530"/>
          </a:xfrm>
          <a:prstGeom prst="rect">
            <a:avLst/>
          </a:prstGeom>
          <a:noFill/>
          <a:ln w="9525">
            <a:noFill/>
            <a:miter lim="800000"/>
            <a:headEnd/>
            <a:tailEnd/>
          </a:ln>
        </p:spPr>
      </p:pic>
      <p:sp>
        <p:nvSpPr>
          <p:cNvPr id="5" name="Rettangolo arrotondato 4"/>
          <p:cNvSpPr/>
          <p:nvPr/>
        </p:nvSpPr>
        <p:spPr>
          <a:xfrm>
            <a:off x="8750070" y="6475609"/>
            <a:ext cx="304632" cy="304632"/>
          </a:xfrm>
          <a:prstGeom prst="roundRect">
            <a:avLst/>
          </a:prstGeom>
          <a:solidFill>
            <a:srgbClr val="0092D2"/>
          </a:solidFill>
          <a:ln>
            <a:solidFill>
              <a:srgbClr val="0092C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Rettangolo arrotondato 5"/>
          <p:cNvSpPr/>
          <p:nvPr/>
        </p:nvSpPr>
        <p:spPr>
          <a:xfrm>
            <a:off x="8750070" y="6131293"/>
            <a:ext cx="304632" cy="304632"/>
          </a:xfrm>
          <a:prstGeom prst="round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arrotondato 6"/>
          <p:cNvSpPr/>
          <p:nvPr/>
        </p:nvSpPr>
        <p:spPr>
          <a:xfrm>
            <a:off x="8405750" y="647560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CasellaDiTesto 13"/>
          <p:cNvSpPr txBox="1"/>
          <p:nvPr/>
        </p:nvSpPr>
        <p:spPr>
          <a:xfrm>
            <a:off x="901016" y="91809"/>
            <a:ext cx="8153686" cy="711990"/>
          </a:xfrm>
          <a:prstGeom prst="rect">
            <a:avLst/>
          </a:prstGeom>
          <a:noFill/>
        </p:spPr>
        <p:txBody>
          <a:bodyPr wrap="square" rtlCol="0">
            <a:spAutoFit/>
          </a:bodyPr>
          <a:lstStyle/>
          <a:p>
            <a:pPr>
              <a:lnSpc>
                <a:spcPct val="120000"/>
              </a:lnSpc>
            </a:pPr>
            <a:r>
              <a:rPr lang="it-IT" sz="1700" b="1" dirty="0" err="1" smtClean="0">
                <a:solidFill>
                  <a:srgbClr val="0092CF"/>
                </a:solidFill>
                <a:latin typeface="Arial"/>
                <a:cs typeface="Arial"/>
              </a:rPr>
              <a:t>Electromechanical</a:t>
            </a:r>
            <a:r>
              <a:rPr lang="it-IT" sz="1700" b="1" dirty="0" smtClean="0">
                <a:solidFill>
                  <a:srgbClr val="0092CF"/>
                </a:solidFill>
                <a:latin typeface="Arial"/>
                <a:cs typeface="Arial"/>
              </a:rPr>
              <a:t> </a:t>
            </a:r>
            <a:r>
              <a:rPr lang="it-IT" sz="1700" b="1" dirty="0" err="1" smtClean="0">
                <a:solidFill>
                  <a:srgbClr val="0092CF"/>
                </a:solidFill>
                <a:latin typeface="Arial"/>
                <a:cs typeface="Arial"/>
              </a:rPr>
              <a:t>turrets</a:t>
            </a:r>
            <a:endParaRPr lang="it-IT" sz="1700" b="1" dirty="0">
              <a:solidFill>
                <a:srgbClr val="0092CF"/>
              </a:solidFill>
              <a:latin typeface="Arial"/>
              <a:cs typeface="Arial"/>
            </a:endParaRPr>
          </a:p>
          <a:p>
            <a:pPr>
              <a:lnSpc>
                <a:spcPct val="120000"/>
              </a:lnSpc>
            </a:pPr>
            <a:r>
              <a:rPr lang="it-IT" sz="1600" dirty="0" smtClean="0">
                <a:solidFill>
                  <a:srgbClr val="7F7F7F"/>
                </a:solidFill>
                <a:latin typeface="Arial"/>
                <a:cs typeface="Arial"/>
              </a:rPr>
              <a:t>Technical data</a:t>
            </a:r>
            <a:endParaRPr lang="it-IT" sz="1600" dirty="0">
              <a:solidFill>
                <a:srgbClr val="7F7F7F"/>
              </a:solidFill>
              <a:latin typeface="Arial"/>
              <a:cs typeface="Arial"/>
            </a:endParaRPr>
          </a:p>
        </p:txBody>
      </p:sp>
      <p:cxnSp>
        <p:nvCxnSpPr>
          <p:cNvPr id="15" name="Connettore 1 14"/>
          <p:cNvCxnSpPr/>
          <p:nvPr/>
        </p:nvCxnSpPr>
        <p:spPr>
          <a:xfrm>
            <a:off x="1011438" y="473752"/>
            <a:ext cx="7738632" cy="0"/>
          </a:xfrm>
          <a:prstGeom prst="line">
            <a:avLst/>
          </a:prstGeom>
          <a:ln w="19050" cmpd="sng">
            <a:solidFill>
              <a:schemeClr val="tx1">
                <a:lumMod val="50000"/>
                <a:lumOff val="50000"/>
              </a:schemeClr>
            </a:solidFill>
            <a:prstDash val="solid"/>
          </a:ln>
        </p:spPr>
        <p:style>
          <a:lnRef idx="1">
            <a:schemeClr val="dk1"/>
          </a:lnRef>
          <a:fillRef idx="0">
            <a:schemeClr val="dk1"/>
          </a:fillRef>
          <a:effectRef idx="0">
            <a:schemeClr val="dk1"/>
          </a:effectRef>
          <a:fontRef idx="minor">
            <a:schemeClr val="tx1"/>
          </a:fontRef>
        </p:style>
      </p:cxnSp>
      <p:sp>
        <p:nvSpPr>
          <p:cNvPr id="9" name="Rettangolo arrotondato 8"/>
          <p:cNvSpPr/>
          <p:nvPr/>
        </p:nvSpPr>
        <p:spPr>
          <a:xfrm>
            <a:off x="78644" y="64099"/>
            <a:ext cx="830449" cy="830449"/>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Rettangolo arrotondato 9"/>
          <p:cNvSpPr/>
          <p:nvPr/>
        </p:nvSpPr>
        <p:spPr>
          <a:xfrm>
            <a:off x="426628" y="984830"/>
            <a:ext cx="460155" cy="460155"/>
          </a:xfrm>
          <a:prstGeom prst="roundRect">
            <a:avLst/>
          </a:prstGeom>
          <a:solidFill>
            <a:srgbClr val="0092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Rettangolo arrotondato 10"/>
          <p:cNvSpPr/>
          <p:nvPr/>
        </p:nvSpPr>
        <p:spPr>
          <a:xfrm>
            <a:off x="82309" y="148466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4" name="Immagine 3" descr="LOGHI UFFICIALI.png"/>
          <p:cNvPicPr>
            <a:picLocks noChangeAspect="1"/>
          </p:cNvPicPr>
          <p:nvPr/>
        </p:nvPicPr>
        <p:blipFill>
          <a:blip r:embed="rId3">
            <a:alphaModFix amt="90000"/>
            <a:extLst>
              <a:ext uri="{28A0092B-C50C-407E-A947-70E740481C1C}">
                <a14:useLocalDpi xmlns:a14="http://schemas.microsoft.com/office/drawing/2010/main" xmlns="" val="0"/>
              </a:ext>
            </a:extLst>
          </a:blip>
          <a:stretch>
            <a:fillRect/>
          </a:stretch>
        </p:blipFill>
        <p:spPr>
          <a:xfrm>
            <a:off x="133747" y="131091"/>
            <a:ext cx="734372" cy="734372"/>
          </a:xfrm>
          <a:prstGeom prst="rect">
            <a:avLst/>
          </a:prstGeom>
        </p:spPr>
      </p:pic>
      <p:sp>
        <p:nvSpPr>
          <p:cNvPr id="19" name="CasellaDiTesto 18"/>
          <p:cNvSpPr txBox="1"/>
          <p:nvPr/>
        </p:nvSpPr>
        <p:spPr>
          <a:xfrm rot="16200000">
            <a:off x="-1429187" y="2510151"/>
            <a:ext cx="3711631" cy="707886"/>
          </a:xfrm>
          <a:prstGeom prst="rect">
            <a:avLst/>
          </a:prstGeom>
          <a:noFill/>
          <a:effectLst>
            <a:outerShdw blurRad="50800" dist="38100" dir="2700000" algn="tl" rotWithShape="0">
              <a:prstClr val="black">
                <a:alpha val="40000"/>
              </a:prstClr>
            </a:outerShdw>
          </a:effectLst>
        </p:spPr>
        <p:txBody>
          <a:bodyPr wrap="square" rtlCol="0">
            <a:spAutoFit/>
          </a:bodyPr>
          <a:lstStyle/>
          <a:p>
            <a:r>
              <a:rPr lang="it-IT" sz="4000" b="1" dirty="0" smtClean="0">
                <a:solidFill>
                  <a:srgbClr val="0092CF"/>
                </a:solidFill>
                <a:latin typeface="Arial"/>
                <a:cs typeface="Arial"/>
              </a:rPr>
              <a:t>TE </a:t>
            </a:r>
            <a:r>
              <a:rPr lang="it-IT" sz="4000" b="1" dirty="0" err="1" smtClean="0">
                <a:solidFill>
                  <a:srgbClr val="0092CF"/>
                </a:solidFill>
                <a:latin typeface="Arial"/>
                <a:cs typeface="Arial"/>
              </a:rPr>
              <a:t>series</a:t>
            </a:r>
            <a:endParaRPr lang="it-IT" sz="4000" b="1" dirty="0">
              <a:solidFill>
                <a:srgbClr val="0092CF"/>
              </a:solidFill>
              <a:latin typeface="Arial"/>
              <a:cs typeface="Arial"/>
            </a:endParaRPr>
          </a:p>
        </p:txBody>
      </p:sp>
      <p:sp>
        <p:nvSpPr>
          <p:cNvPr id="16" name="CasellaDiTesto 15"/>
          <p:cNvSpPr txBox="1"/>
          <p:nvPr/>
        </p:nvSpPr>
        <p:spPr>
          <a:xfrm>
            <a:off x="8732985" y="6504084"/>
            <a:ext cx="350506" cy="246221"/>
          </a:xfrm>
          <a:prstGeom prst="rect">
            <a:avLst/>
          </a:prstGeom>
          <a:noFill/>
        </p:spPr>
        <p:txBody>
          <a:bodyPr wrap="square" rtlCol="0">
            <a:spAutoFit/>
          </a:bodyPr>
          <a:lstStyle/>
          <a:p>
            <a:pPr algn="ctr"/>
            <a:r>
              <a:rPr lang="it-IT" sz="1000" dirty="0" smtClean="0">
                <a:solidFill>
                  <a:schemeClr val="bg1"/>
                </a:solidFill>
                <a:latin typeface="Arial"/>
                <a:cs typeface="Arial"/>
              </a:rPr>
              <a:t>35</a:t>
            </a:r>
            <a:endParaRPr lang="it-IT" sz="1000" dirty="0">
              <a:solidFill>
                <a:schemeClr val="bg1"/>
              </a:solidFill>
              <a:latin typeface="Arial"/>
              <a:cs typeface="Arial"/>
            </a:endParaRPr>
          </a:p>
        </p:txBody>
      </p:sp>
    </p:spTree>
    <p:extLst>
      <p:ext uri="{BB962C8B-B14F-4D97-AF65-F5344CB8AC3E}">
        <p14:creationId xmlns:p14="http://schemas.microsoft.com/office/powerpoint/2010/main" xmlns="" val="7544733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426630" y="0"/>
            <a:ext cx="697892" cy="6858000"/>
          </a:xfrm>
          <a:prstGeom prst="rect">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Rettangolo arrotondato 4"/>
          <p:cNvSpPr/>
          <p:nvPr/>
        </p:nvSpPr>
        <p:spPr>
          <a:xfrm>
            <a:off x="8750070" y="6475609"/>
            <a:ext cx="304632" cy="304632"/>
          </a:xfrm>
          <a:prstGeom prst="roundRect">
            <a:avLst/>
          </a:prstGeom>
          <a:solidFill>
            <a:srgbClr val="0092D2"/>
          </a:solidFill>
          <a:ln>
            <a:solidFill>
              <a:srgbClr val="0092C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Rettangolo arrotondato 5"/>
          <p:cNvSpPr/>
          <p:nvPr/>
        </p:nvSpPr>
        <p:spPr>
          <a:xfrm>
            <a:off x="8750070" y="6131293"/>
            <a:ext cx="304632" cy="304632"/>
          </a:xfrm>
          <a:prstGeom prst="round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arrotondato 6"/>
          <p:cNvSpPr/>
          <p:nvPr/>
        </p:nvSpPr>
        <p:spPr>
          <a:xfrm>
            <a:off x="8405750" y="647560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CasellaDiTesto 13"/>
          <p:cNvSpPr txBox="1"/>
          <p:nvPr/>
        </p:nvSpPr>
        <p:spPr>
          <a:xfrm>
            <a:off x="901016" y="91809"/>
            <a:ext cx="8153686" cy="711990"/>
          </a:xfrm>
          <a:prstGeom prst="rect">
            <a:avLst/>
          </a:prstGeom>
          <a:noFill/>
        </p:spPr>
        <p:txBody>
          <a:bodyPr wrap="square" rtlCol="0">
            <a:spAutoFit/>
          </a:bodyPr>
          <a:lstStyle/>
          <a:p>
            <a:pPr>
              <a:lnSpc>
                <a:spcPct val="120000"/>
              </a:lnSpc>
            </a:pPr>
            <a:r>
              <a:rPr lang="it-IT" sz="1700" b="1" dirty="0" err="1" smtClean="0">
                <a:solidFill>
                  <a:srgbClr val="0092CF"/>
                </a:solidFill>
                <a:latin typeface="Arial"/>
                <a:cs typeface="Arial"/>
              </a:rPr>
              <a:t>Electromechanical</a:t>
            </a:r>
            <a:r>
              <a:rPr lang="it-IT" sz="1700" b="1" dirty="0" smtClean="0">
                <a:solidFill>
                  <a:srgbClr val="0092CF"/>
                </a:solidFill>
                <a:latin typeface="Arial"/>
                <a:cs typeface="Arial"/>
              </a:rPr>
              <a:t> </a:t>
            </a:r>
            <a:r>
              <a:rPr lang="it-IT" sz="1700" b="1" dirty="0" err="1" smtClean="0">
                <a:solidFill>
                  <a:srgbClr val="0092CF"/>
                </a:solidFill>
                <a:latin typeface="Arial"/>
                <a:cs typeface="Arial"/>
              </a:rPr>
              <a:t>turrets</a:t>
            </a:r>
            <a:endParaRPr lang="it-IT" sz="1700" b="1" dirty="0">
              <a:solidFill>
                <a:srgbClr val="0092CF"/>
              </a:solidFill>
              <a:latin typeface="Arial"/>
              <a:cs typeface="Arial"/>
            </a:endParaRPr>
          </a:p>
          <a:p>
            <a:pPr>
              <a:lnSpc>
                <a:spcPct val="120000"/>
              </a:lnSpc>
            </a:pPr>
            <a:r>
              <a:rPr lang="it-IT" sz="1600" dirty="0" smtClean="0">
                <a:solidFill>
                  <a:srgbClr val="7F7F7F"/>
                </a:solidFill>
                <a:latin typeface="Arial"/>
                <a:cs typeface="Arial"/>
              </a:rPr>
              <a:t>Technical </a:t>
            </a:r>
            <a:r>
              <a:rPr lang="it-IT" sz="1600" dirty="0" err="1" smtClean="0">
                <a:solidFill>
                  <a:srgbClr val="7F7F7F"/>
                </a:solidFill>
                <a:latin typeface="Arial"/>
                <a:cs typeface="Arial"/>
              </a:rPr>
              <a:t>section</a:t>
            </a:r>
            <a:endParaRPr lang="it-IT" sz="1600" dirty="0">
              <a:solidFill>
                <a:srgbClr val="7F7F7F"/>
              </a:solidFill>
              <a:latin typeface="Arial"/>
              <a:cs typeface="Arial"/>
            </a:endParaRPr>
          </a:p>
        </p:txBody>
      </p:sp>
      <p:cxnSp>
        <p:nvCxnSpPr>
          <p:cNvPr id="15" name="Connettore 1 14"/>
          <p:cNvCxnSpPr/>
          <p:nvPr/>
        </p:nvCxnSpPr>
        <p:spPr>
          <a:xfrm>
            <a:off x="1011438" y="473752"/>
            <a:ext cx="7738632" cy="0"/>
          </a:xfrm>
          <a:prstGeom prst="line">
            <a:avLst/>
          </a:prstGeom>
          <a:ln w="19050" cmpd="sng">
            <a:solidFill>
              <a:schemeClr val="tx1">
                <a:lumMod val="50000"/>
                <a:lumOff val="50000"/>
              </a:schemeClr>
            </a:solidFill>
            <a:prstDash val="solid"/>
          </a:ln>
        </p:spPr>
        <p:style>
          <a:lnRef idx="1">
            <a:schemeClr val="dk1"/>
          </a:lnRef>
          <a:fillRef idx="0">
            <a:schemeClr val="dk1"/>
          </a:fillRef>
          <a:effectRef idx="0">
            <a:schemeClr val="dk1"/>
          </a:effectRef>
          <a:fontRef idx="minor">
            <a:schemeClr val="tx1"/>
          </a:fontRef>
        </p:style>
      </p:cxnSp>
      <p:sp>
        <p:nvSpPr>
          <p:cNvPr id="9" name="Rettangolo arrotondato 8"/>
          <p:cNvSpPr/>
          <p:nvPr/>
        </p:nvSpPr>
        <p:spPr>
          <a:xfrm>
            <a:off x="78644" y="64099"/>
            <a:ext cx="830449" cy="830449"/>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Rettangolo arrotondato 9"/>
          <p:cNvSpPr/>
          <p:nvPr/>
        </p:nvSpPr>
        <p:spPr>
          <a:xfrm>
            <a:off x="426628" y="984830"/>
            <a:ext cx="460155" cy="460155"/>
          </a:xfrm>
          <a:prstGeom prst="roundRect">
            <a:avLst/>
          </a:prstGeom>
          <a:solidFill>
            <a:srgbClr val="0092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Rettangolo arrotondato 10"/>
          <p:cNvSpPr/>
          <p:nvPr/>
        </p:nvSpPr>
        <p:spPr>
          <a:xfrm>
            <a:off x="82309" y="148466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4" name="Immagine 3" descr="LOGHI UFFICIALI.png"/>
          <p:cNvPicPr>
            <a:picLocks noChangeAspect="1"/>
          </p:cNvPicPr>
          <p:nvPr/>
        </p:nvPicPr>
        <p:blipFill>
          <a:blip r:embed="rId2">
            <a:alphaModFix amt="90000"/>
            <a:extLst>
              <a:ext uri="{28A0092B-C50C-407E-A947-70E740481C1C}">
                <a14:useLocalDpi xmlns:a14="http://schemas.microsoft.com/office/drawing/2010/main" xmlns="" val="0"/>
              </a:ext>
            </a:extLst>
          </a:blip>
          <a:stretch>
            <a:fillRect/>
          </a:stretch>
        </p:blipFill>
        <p:spPr>
          <a:xfrm>
            <a:off x="133747" y="131091"/>
            <a:ext cx="734372" cy="734372"/>
          </a:xfrm>
          <a:prstGeom prst="rect">
            <a:avLst/>
          </a:prstGeom>
        </p:spPr>
      </p:pic>
      <p:sp>
        <p:nvSpPr>
          <p:cNvPr id="19" name="CasellaDiTesto 18"/>
          <p:cNvSpPr txBox="1"/>
          <p:nvPr/>
        </p:nvSpPr>
        <p:spPr>
          <a:xfrm rot="16200000">
            <a:off x="-1429187" y="2510151"/>
            <a:ext cx="3711631" cy="707886"/>
          </a:xfrm>
          <a:prstGeom prst="rect">
            <a:avLst/>
          </a:prstGeom>
          <a:noFill/>
          <a:effectLst>
            <a:outerShdw blurRad="50800" dist="38100" dir="2700000" algn="tl" rotWithShape="0">
              <a:prstClr val="black">
                <a:alpha val="40000"/>
              </a:prstClr>
            </a:outerShdw>
          </a:effectLst>
        </p:spPr>
        <p:txBody>
          <a:bodyPr wrap="square" rtlCol="0">
            <a:spAutoFit/>
          </a:bodyPr>
          <a:lstStyle/>
          <a:p>
            <a:r>
              <a:rPr lang="it-IT" sz="4000" b="1" dirty="0" smtClean="0">
                <a:solidFill>
                  <a:srgbClr val="0092CF"/>
                </a:solidFill>
                <a:latin typeface="Arial"/>
                <a:cs typeface="Arial"/>
              </a:rPr>
              <a:t>TE </a:t>
            </a:r>
            <a:r>
              <a:rPr lang="it-IT" sz="4000" b="1" dirty="0" err="1" smtClean="0">
                <a:solidFill>
                  <a:srgbClr val="0092CF"/>
                </a:solidFill>
                <a:latin typeface="Arial"/>
                <a:cs typeface="Arial"/>
              </a:rPr>
              <a:t>series</a:t>
            </a:r>
            <a:endParaRPr lang="it-IT" sz="4000" b="1" dirty="0">
              <a:solidFill>
                <a:srgbClr val="0092CF"/>
              </a:solidFill>
              <a:latin typeface="Arial"/>
              <a:cs typeface="Arial"/>
            </a:endParaRPr>
          </a:p>
        </p:txBody>
      </p:sp>
      <p:pic>
        <p:nvPicPr>
          <p:cNvPr id="8" name="Immagine 7" descr="TE120.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73783" y="909574"/>
            <a:ext cx="7384283" cy="5221720"/>
          </a:xfrm>
          <a:prstGeom prst="rect">
            <a:avLst/>
          </a:prstGeom>
        </p:spPr>
      </p:pic>
      <p:sp>
        <p:nvSpPr>
          <p:cNvPr id="17" name="CasellaDiTesto 16"/>
          <p:cNvSpPr txBox="1"/>
          <p:nvPr/>
        </p:nvSpPr>
        <p:spPr>
          <a:xfrm>
            <a:off x="8732985" y="6504084"/>
            <a:ext cx="350506" cy="246221"/>
          </a:xfrm>
          <a:prstGeom prst="rect">
            <a:avLst/>
          </a:prstGeom>
          <a:noFill/>
        </p:spPr>
        <p:txBody>
          <a:bodyPr wrap="square" rtlCol="0">
            <a:spAutoFit/>
          </a:bodyPr>
          <a:lstStyle/>
          <a:p>
            <a:pPr algn="ctr"/>
            <a:r>
              <a:rPr lang="it-IT" sz="1000" dirty="0" smtClean="0">
                <a:solidFill>
                  <a:schemeClr val="bg1"/>
                </a:solidFill>
                <a:latin typeface="Arial"/>
                <a:cs typeface="Arial"/>
              </a:rPr>
              <a:t>36</a:t>
            </a:r>
            <a:endParaRPr lang="it-IT" sz="1000" dirty="0">
              <a:solidFill>
                <a:schemeClr val="bg1"/>
              </a:solidFill>
              <a:latin typeface="Arial"/>
              <a:cs typeface="Arial"/>
            </a:endParaRPr>
          </a:p>
        </p:txBody>
      </p:sp>
    </p:spTree>
    <p:extLst>
      <p:ext uri="{BB962C8B-B14F-4D97-AF65-F5344CB8AC3E}">
        <p14:creationId xmlns:p14="http://schemas.microsoft.com/office/powerpoint/2010/main" xmlns="" val="34215175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26629" y="0"/>
            <a:ext cx="5308059" cy="6858000"/>
          </a:xfrm>
          <a:prstGeom prst="rect">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Rettangolo arrotondato 4"/>
          <p:cNvSpPr/>
          <p:nvPr/>
        </p:nvSpPr>
        <p:spPr>
          <a:xfrm>
            <a:off x="8750070" y="6475609"/>
            <a:ext cx="304632" cy="304632"/>
          </a:xfrm>
          <a:prstGeom prst="roundRect">
            <a:avLst/>
          </a:prstGeom>
          <a:solidFill>
            <a:srgbClr val="0092D2"/>
          </a:solidFill>
          <a:ln>
            <a:solidFill>
              <a:srgbClr val="0092C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Rettangolo arrotondato 5"/>
          <p:cNvSpPr/>
          <p:nvPr/>
        </p:nvSpPr>
        <p:spPr>
          <a:xfrm>
            <a:off x="8750070" y="6131293"/>
            <a:ext cx="304632" cy="304632"/>
          </a:xfrm>
          <a:prstGeom prst="round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arrotondato 6"/>
          <p:cNvSpPr/>
          <p:nvPr/>
        </p:nvSpPr>
        <p:spPr>
          <a:xfrm>
            <a:off x="8405750" y="647560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CasellaDiTesto 13"/>
          <p:cNvSpPr txBox="1"/>
          <p:nvPr/>
        </p:nvSpPr>
        <p:spPr>
          <a:xfrm>
            <a:off x="901016" y="91809"/>
            <a:ext cx="8153686" cy="711990"/>
          </a:xfrm>
          <a:prstGeom prst="rect">
            <a:avLst/>
          </a:prstGeom>
          <a:noFill/>
        </p:spPr>
        <p:txBody>
          <a:bodyPr wrap="square" rtlCol="0">
            <a:spAutoFit/>
          </a:bodyPr>
          <a:lstStyle/>
          <a:p>
            <a:pPr>
              <a:lnSpc>
                <a:spcPct val="120000"/>
              </a:lnSpc>
            </a:pPr>
            <a:r>
              <a:rPr lang="it-IT" sz="1700" b="1" dirty="0" err="1" smtClean="0">
                <a:solidFill>
                  <a:srgbClr val="0092CF"/>
                </a:solidFill>
                <a:latin typeface="Arial"/>
                <a:cs typeface="Arial"/>
              </a:rPr>
              <a:t>Electromechanical</a:t>
            </a:r>
            <a:r>
              <a:rPr lang="it-IT" sz="1700" b="1" dirty="0" smtClean="0">
                <a:solidFill>
                  <a:srgbClr val="0092CF"/>
                </a:solidFill>
                <a:latin typeface="Arial"/>
                <a:cs typeface="Arial"/>
              </a:rPr>
              <a:t> </a:t>
            </a:r>
            <a:r>
              <a:rPr lang="it-IT" sz="1700" b="1" dirty="0" err="1" smtClean="0">
                <a:solidFill>
                  <a:srgbClr val="0092CF"/>
                </a:solidFill>
                <a:latin typeface="Arial"/>
                <a:cs typeface="Arial"/>
              </a:rPr>
              <a:t>turrets</a:t>
            </a:r>
            <a:endParaRPr lang="it-IT" sz="1700" b="1" dirty="0">
              <a:solidFill>
                <a:srgbClr val="0092CF"/>
              </a:solidFill>
              <a:latin typeface="Arial"/>
              <a:cs typeface="Arial"/>
            </a:endParaRPr>
          </a:p>
          <a:p>
            <a:pPr>
              <a:lnSpc>
                <a:spcPct val="120000"/>
              </a:lnSpc>
            </a:pPr>
            <a:r>
              <a:rPr lang="it-IT" sz="1600" dirty="0" err="1" smtClean="0">
                <a:solidFill>
                  <a:srgbClr val="7F7F7F"/>
                </a:solidFill>
                <a:latin typeface="Arial"/>
                <a:cs typeface="Arial"/>
              </a:rPr>
              <a:t>Description</a:t>
            </a:r>
            <a:endParaRPr lang="it-IT" sz="1600" dirty="0">
              <a:solidFill>
                <a:srgbClr val="7F7F7F"/>
              </a:solidFill>
              <a:latin typeface="Arial"/>
              <a:cs typeface="Arial"/>
            </a:endParaRPr>
          </a:p>
        </p:txBody>
      </p:sp>
      <p:cxnSp>
        <p:nvCxnSpPr>
          <p:cNvPr id="15" name="Connettore 1 14"/>
          <p:cNvCxnSpPr/>
          <p:nvPr/>
        </p:nvCxnSpPr>
        <p:spPr>
          <a:xfrm>
            <a:off x="1011438" y="473752"/>
            <a:ext cx="7738632" cy="0"/>
          </a:xfrm>
          <a:prstGeom prst="line">
            <a:avLst/>
          </a:prstGeom>
          <a:ln w="19050" cmpd="sng">
            <a:solidFill>
              <a:schemeClr val="tx1">
                <a:lumMod val="50000"/>
                <a:lumOff val="50000"/>
              </a:schemeClr>
            </a:solidFill>
            <a:prstDash val="solid"/>
          </a:ln>
        </p:spPr>
        <p:style>
          <a:lnRef idx="1">
            <a:schemeClr val="dk1"/>
          </a:lnRef>
          <a:fillRef idx="0">
            <a:schemeClr val="dk1"/>
          </a:fillRef>
          <a:effectRef idx="0">
            <a:schemeClr val="dk1"/>
          </a:effectRef>
          <a:fontRef idx="minor">
            <a:schemeClr val="tx1"/>
          </a:fontRef>
        </p:style>
      </p:cxnSp>
      <p:sp>
        <p:nvSpPr>
          <p:cNvPr id="9" name="Rettangolo arrotondato 8"/>
          <p:cNvSpPr/>
          <p:nvPr/>
        </p:nvSpPr>
        <p:spPr>
          <a:xfrm>
            <a:off x="78644" y="64099"/>
            <a:ext cx="830449" cy="830449"/>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Rettangolo arrotondato 9"/>
          <p:cNvSpPr/>
          <p:nvPr/>
        </p:nvSpPr>
        <p:spPr>
          <a:xfrm>
            <a:off x="426628" y="984830"/>
            <a:ext cx="460155" cy="460155"/>
          </a:xfrm>
          <a:prstGeom prst="roundRect">
            <a:avLst/>
          </a:prstGeom>
          <a:solidFill>
            <a:srgbClr val="0092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Rettangolo arrotondato 10"/>
          <p:cNvSpPr/>
          <p:nvPr/>
        </p:nvSpPr>
        <p:spPr>
          <a:xfrm>
            <a:off x="82309" y="148466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4" name="Immagine 3" descr="LOGHI UFFICIALI.png"/>
          <p:cNvPicPr>
            <a:picLocks noChangeAspect="1"/>
          </p:cNvPicPr>
          <p:nvPr/>
        </p:nvPicPr>
        <p:blipFill>
          <a:blip r:embed="rId2">
            <a:alphaModFix amt="90000"/>
            <a:extLst>
              <a:ext uri="{28A0092B-C50C-407E-A947-70E740481C1C}">
                <a14:useLocalDpi xmlns:a14="http://schemas.microsoft.com/office/drawing/2010/main" xmlns="" val="0"/>
              </a:ext>
            </a:extLst>
          </a:blip>
          <a:stretch>
            <a:fillRect/>
          </a:stretch>
        </p:blipFill>
        <p:spPr>
          <a:xfrm>
            <a:off x="133747" y="131091"/>
            <a:ext cx="734372" cy="734372"/>
          </a:xfrm>
          <a:prstGeom prst="rect">
            <a:avLst/>
          </a:prstGeom>
        </p:spPr>
      </p:pic>
      <p:sp>
        <p:nvSpPr>
          <p:cNvPr id="17" name="CasellaDiTesto 16"/>
          <p:cNvSpPr txBox="1"/>
          <p:nvPr/>
        </p:nvSpPr>
        <p:spPr>
          <a:xfrm>
            <a:off x="5176672" y="984830"/>
            <a:ext cx="3229078" cy="2554545"/>
          </a:xfrm>
          <a:prstGeom prst="rect">
            <a:avLst/>
          </a:prstGeom>
          <a:noFill/>
        </p:spPr>
        <p:txBody>
          <a:bodyPr wrap="square" rtlCol="0">
            <a:spAutoFit/>
          </a:bodyPr>
          <a:lstStyle/>
          <a:p>
            <a:r>
              <a:rPr lang="en-US" sz="1000" b="1" dirty="0">
                <a:solidFill>
                  <a:srgbClr val="7F7F7F"/>
                </a:solidFill>
                <a:latin typeface="Arial"/>
                <a:cs typeface="Arial"/>
              </a:rPr>
              <a:t>TAN series turrets consist of a fixed basis ground a rotating head both made of hardened and grinded steel.</a:t>
            </a:r>
            <a:br>
              <a:rPr lang="en-US" sz="1000" b="1" dirty="0">
                <a:solidFill>
                  <a:srgbClr val="7F7F7F"/>
                </a:solidFill>
                <a:latin typeface="Arial"/>
                <a:cs typeface="Arial"/>
              </a:rPr>
            </a:br>
            <a:r>
              <a:rPr lang="en-US" sz="1000" b="1" dirty="0">
                <a:solidFill>
                  <a:srgbClr val="7F7F7F"/>
                </a:solidFill>
                <a:latin typeface="Arial"/>
                <a:cs typeface="Arial"/>
              </a:rPr>
              <a:t>A single motor controls the phases of release, of rotation, positioning and locking. </a:t>
            </a:r>
            <a:endParaRPr lang="en-US" sz="1000" dirty="0">
              <a:solidFill>
                <a:srgbClr val="7F7F7F"/>
              </a:solidFill>
              <a:latin typeface="Arial"/>
              <a:cs typeface="Arial"/>
            </a:endParaRPr>
          </a:p>
          <a:p>
            <a:r>
              <a:rPr lang="en-US" sz="1000" b="1" dirty="0">
                <a:solidFill>
                  <a:srgbClr val="7F7F7F"/>
                </a:solidFill>
                <a:latin typeface="Arial"/>
                <a:cs typeface="Arial"/>
              </a:rPr>
              <a:t>TAN series turrets can be mounted with the axis in horizontal, vertical or slanting position.</a:t>
            </a:r>
            <a:br>
              <a:rPr lang="en-US" sz="1000" b="1" dirty="0">
                <a:solidFill>
                  <a:srgbClr val="7F7F7F"/>
                </a:solidFill>
                <a:latin typeface="Arial"/>
                <a:cs typeface="Arial"/>
              </a:rPr>
            </a:br>
            <a:r>
              <a:rPr lang="en-US" sz="1000" b="1" dirty="0">
                <a:solidFill>
                  <a:srgbClr val="7F7F7F"/>
                </a:solidFill>
                <a:latin typeface="Arial"/>
                <a:cs typeface="Arial"/>
              </a:rPr>
              <a:t>It is possible furthermore to select any working position without stopping in the intermediate stations. </a:t>
            </a:r>
            <a:endParaRPr lang="en-US" sz="1000" dirty="0">
              <a:solidFill>
                <a:srgbClr val="7F7F7F"/>
              </a:solidFill>
              <a:latin typeface="Arial"/>
              <a:cs typeface="Arial"/>
            </a:endParaRPr>
          </a:p>
          <a:p>
            <a:r>
              <a:rPr lang="en-US" sz="1000" b="1" dirty="0">
                <a:solidFill>
                  <a:srgbClr val="7F7F7F"/>
                </a:solidFill>
                <a:latin typeface="Arial"/>
                <a:cs typeface="Arial"/>
              </a:rPr>
              <a:t>Turrets can carry 4 tools as per DIN norms 3425; on demand, they can be supplied with a different number of faces and every face is supplied with a slot for tools positioning (presetting): this allows to reduce dead times necessary for the tools presetting. </a:t>
            </a:r>
            <a:endParaRPr lang="en-US" sz="1000" dirty="0">
              <a:solidFill>
                <a:srgbClr val="7F7F7F"/>
              </a:solidFill>
              <a:latin typeface="Arial"/>
              <a:cs typeface="Arial"/>
            </a:endParaRPr>
          </a:p>
        </p:txBody>
      </p:sp>
      <p:sp>
        <p:nvSpPr>
          <p:cNvPr id="19" name="CasellaDiTesto 18"/>
          <p:cNvSpPr txBox="1"/>
          <p:nvPr/>
        </p:nvSpPr>
        <p:spPr>
          <a:xfrm rot="16200000">
            <a:off x="-1429187" y="2510151"/>
            <a:ext cx="3711631" cy="707886"/>
          </a:xfrm>
          <a:prstGeom prst="rect">
            <a:avLst/>
          </a:prstGeom>
          <a:noFill/>
          <a:effectLst>
            <a:outerShdw blurRad="50800" dist="38100" dir="2700000" algn="tl" rotWithShape="0">
              <a:prstClr val="black">
                <a:alpha val="40000"/>
              </a:prstClr>
            </a:outerShdw>
          </a:effectLst>
        </p:spPr>
        <p:txBody>
          <a:bodyPr wrap="square" rtlCol="0">
            <a:spAutoFit/>
          </a:bodyPr>
          <a:lstStyle/>
          <a:p>
            <a:r>
              <a:rPr lang="it-IT" sz="4000" b="1" dirty="0" smtClean="0">
                <a:solidFill>
                  <a:srgbClr val="0092CF"/>
                </a:solidFill>
                <a:latin typeface="Arial"/>
                <a:cs typeface="Arial"/>
              </a:rPr>
              <a:t>TAN </a:t>
            </a:r>
            <a:r>
              <a:rPr lang="it-IT" sz="4000" b="1" dirty="0" err="1" smtClean="0">
                <a:solidFill>
                  <a:srgbClr val="0092CF"/>
                </a:solidFill>
                <a:latin typeface="Arial"/>
                <a:cs typeface="Arial"/>
              </a:rPr>
              <a:t>series</a:t>
            </a:r>
            <a:endParaRPr lang="it-IT" sz="4000" b="1" dirty="0">
              <a:solidFill>
                <a:srgbClr val="0092CF"/>
              </a:solidFill>
              <a:latin typeface="Arial"/>
              <a:cs typeface="Arial"/>
            </a:endParaRPr>
          </a:p>
        </p:txBody>
      </p:sp>
      <p:sp>
        <p:nvSpPr>
          <p:cNvPr id="20" name="Rettangolo arrotondato 19"/>
          <p:cNvSpPr/>
          <p:nvPr/>
        </p:nvSpPr>
        <p:spPr>
          <a:xfrm>
            <a:off x="3615227" y="4793751"/>
            <a:ext cx="1170839" cy="1170839"/>
          </a:xfrm>
          <a:prstGeom prst="roundRect">
            <a:avLst/>
          </a:prstGeom>
          <a:solidFill>
            <a:srgbClr val="0092D2"/>
          </a:solidFill>
          <a:ln>
            <a:solidFill>
              <a:srgbClr val="0092C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1" name="Rettangolo arrotondato 20"/>
          <p:cNvSpPr/>
          <p:nvPr/>
        </p:nvSpPr>
        <p:spPr>
          <a:xfrm>
            <a:off x="2347448" y="4793751"/>
            <a:ext cx="1170839" cy="1170839"/>
          </a:xfrm>
          <a:prstGeom prst="round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2" name="Rettangolo arrotondato 21"/>
          <p:cNvSpPr/>
          <p:nvPr/>
        </p:nvSpPr>
        <p:spPr>
          <a:xfrm>
            <a:off x="1079669" y="4793751"/>
            <a:ext cx="1170839" cy="1170839"/>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23" name="Immagine 2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95411" y="4842226"/>
            <a:ext cx="1539556" cy="1154667"/>
          </a:xfrm>
          <a:prstGeom prst="rect">
            <a:avLst/>
          </a:prstGeom>
        </p:spPr>
      </p:pic>
      <p:pic>
        <p:nvPicPr>
          <p:cNvPr id="24" name="Immagine 2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385601" y="4970501"/>
            <a:ext cx="1223015" cy="917261"/>
          </a:xfrm>
          <a:prstGeom prst="rect">
            <a:avLst/>
          </a:prstGeom>
        </p:spPr>
      </p:pic>
      <p:pic>
        <p:nvPicPr>
          <p:cNvPr id="25" name="Immagine 24"/>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509377" y="4792620"/>
            <a:ext cx="1513100" cy="1134825"/>
          </a:xfrm>
          <a:prstGeom prst="rect">
            <a:avLst/>
          </a:prstGeom>
        </p:spPr>
      </p:pic>
      <p:pic>
        <p:nvPicPr>
          <p:cNvPr id="26" name="Immagine 25"/>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182587" y="1047060"/>
            <a:ext cx="3635305" cy="3329940"/>
          </a:xfrm>
          <a:prstGeom prst="rect">
            <a:avLst/>
          </a:prstGeom>
        </p:spPr>
      </p:pic>
      <p:sp>
        <p:nvSpPr>
          <p:cNvPr id="27" name="CasellaDiTesto 26"/>
          <p:cNvSpPr txBox="1"/>
          <p:nvPr/>
        </p:nvSpPr>
        <p:spPr>
          <a:xfrm>
            <a:off x="8732985" y="6504084"/>
            <a:ext cx="350506" cy="246221"/>
          </a:xfrm>
          <a:prstGeom prst="rect">
            <a:avLst/>
          </a:prstGeom>
          <a:noFill/>
        </p:spPr>
        <p:txBody>
          <a:bodyPr wrap="square" rtlCol="0">
            <a:spAutoFit/>
          </a:bodyPr>
          <a:lstStyle/>
          <a:p>
            <a:pPr algn="ctr"/>
            <a:r>
              <a:rPr lang="it-IT" sz="1000" dirty="0" smtClean="0">
                <a:solidFill>
                  <a:schemeClr val="bg1"/>
                </a:solidFill>
                <a:latin typeface="Arial"/>
                <a:cs typeface="Arial"/>
              </a:rPr>
              <a:t>37</a:t>
            </a:r>
            <a:endParaRPr lang="it-IT" sz="1000" dirty="0">
              <a:solidFill>
                <a:schemeClr val="bg1"/>
              </a:solidFill>
              <a:latin typeface="Arial"/>
              <a:cs typeface="Arial"/>
            </a:endParaRPr>
          </a:p>
        </p:txBody>
      </p:sp>
    </p:spTree>
    <p:extLst>
      <p:ext uri="{BB962C8B-B14F-4D97-AF65-F5344CB8AC3E}">
        <p14:creationId xmlns:p14="http://schemas.microsoft.com/office/powerpoint/2010/main" xmlns="" val="5838707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26629" y="0"/>
            <a:ext cx="5308059" cy="6858000"/>
          </a:xfrm>
          <a:prstGeom prst="rect">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Rettangolo arrotondato 4"/>
          <p:cNvSpPr/>
          <p:nvPr/>
        </p:nvSpPr>
        <p:spPr>
          <a:xfrm>
            <a:off x="8750070" y="6475609"/>
            <a:ext cx="304632" cy="304632"/>
          </a:xfrm>
          <a:prstGeom prst="roundRect">
            <a:avLst/>
          </a:prstGeom>
          <a:solidFill>
            <a:srgbClr val="0092D2"/>
          </a:solidFill>
          <a:ln>
            <a:solidFill>
              <a:srgbClr val="0092C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Rettangolo arrotondato 5"/>
          <p:cNvSpPr/>
          <p:nvPr/>
        </p:nvSpPr>
        <p:spPr>
          <a:xfrm>
            <a:off x="8750070" y="6131293"/>
            <a:ext cx="304632" cy="304632"/>
          </a:xfrm>
          <a:prstGeom prst="round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arrotondato 6"/>
          <p:cNvSpPr/>
          <p:nvPr/>
        </p:nvSpPr>
        <p:spPr>
          <a:xfrm>
            <a:off x="8405750" y="647560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CasellaDiTesto 13"/>
          <p:cNvSpPr txBox="1"/>
          <p:nvPr/>
        </p:nvSpPr>
        <p:spPr>
          <a:xfrm>
            <a:off x="901016" y="91809"/>
            <a:ext cx="8153686" cy="711990"/>
          </a:xfrm>
          <a:prstGeom prst="rect">
            <a:avLst/>
          </a:prstGeom>
          <a:noFill/>
        </p:spPr>
        <p:txBody>
          <a:bodyPr wrap="square" rtlCol="0">
            <a:spAutoFit/>
          </a:bodyPr>
          <a:lstStyle/>
          <a:p>
            <a:pPr>
              <a:lnSpc>
                <a:spcPct val="120000"/>
              </a:lnSpc>
            </a:pPr>
            <a:r>
              <a:rPr lang="it-IT" sz="1700" b="1" dirty="0" err="1" smtClean="0">
                <a:solidFill>
                  <a:srgbClr val="0092CF"/>
                </a:solidFill>
                <a:latin typeface="Arial"/>
                <a:cs typeface="Arial"/>
              </a:rPr>
              <a:t>Electromechanical</a:t>
            </a:r>
            <a:r>
              <a:rPr lang="it-IT" sz="1700" b="1" dirty="0" smtClean="0">
                <a:solidFill>
                  <a:srgbClr val="0092CF"/>
                </a:solidFill>
                <a:latin typeface="Arial"/>
                <a:cs typeface="Arial"/>
              </a:rPr>
              <a:t> </a:t>
            </a:r>
            <a:r>
              <a:rPr lang="it-IT" sz="1700" b="1" dirty="0" err="1" smtClean="0">
                <a:solidFill>
                  <a:srgbClr val="0092CF"/>
                </a:solidFill>
                <a:latin typeface="Arial"/>
                <a:cs typeface="Arial"/>
              </a:rPr>
              <a:t>turrets</a:t>
            </a:r>
            <a:endParaRPr lang="it-IT" sz="1700" b="1" dirty="0">
              <a:solidFill>
                <a:srgbClr val="0092CF"/>
              </a:solidFill>
              <a:latin typeface="Arial"/>
              <a:cs typeface="Arial"/>
            </a:endParaRPr>
          </a:p>
          <a:p>
            <a:pPr>
              <a:lnSpc>
                <a:spcPct val="120000"/>
              </a:lnSpc>
            </a:pPr>
            <a:r>
              <a:rPr lang="it-IT" sz="1600" dirty="0" smtClean="0">
                <a:solidFill>
                  <a:srgbClr val="7F7F7F"/>
                </a:solidFill>
                <a:latin typeface="Arial"/>
                <a:cs typeface="Arial"/>
              </a:rPr>
              <a:t>Technical data</a:t>
            </a:r>
            <a:endParaRPr lang="it-IT" sz="1600" dirty="0">
              <a:solidFill>
                <a:srgbClr val="7F7F7F"/>
              </a:solidFill>
              <a:latin typeface="Arial"/>
              <a:cs typeface="Arial"/>
            </a:endParaRPr>
          </a:p>
        </p:txBody>
      </p:sp>
      <p:cxnSp>
        <p:nvCxnSpPr>
          <p:cNvPr id="15" name="Connettore 1 14"/>
          <p:cNvCxnSpPr/>
          <p:nvPr/>
        </p:nvCxnSpPr>
        <p:spPr>
          <a:xfrm>
            <a:off x="1011438" y="473752"/>
            <a:ext cx="7738632" cy="0"/>
          </a:xfrm>
          <a:prstGeom prst="line">
            <a:avLst/>
          </a:prstGeom>
          <a:ln w="19050" cmpd="sng">
            <a:solidFill>
              <a:schemeClr val="tx1">
                <a:lumMod val="50000"/>
                <a:lumOff val="50000"/>
              </a:schemeClr>
            </a:solidFill>
            <a:prstDash val="solid"/>
          </a:ln>
        </p:spPr>
        <p:style>
          <a:lnRef idx="1">
            <a:schemeClr val="dk1"/>
          </a:lnRef>
          <a:fillRef idx="0">
            <a:schemeClr val="dk1"/>
          </a:fillRef>
          <a:effectRef idx="0">
            <a:schemeClr val="dk1"/>
          </a:effectRef>
          <a:fontRef idx="minor">
            <a:schemeClr val="tx1"/>
          </a:fontRef>
        </p:style>
      </p:cxnSp>
      <p:sp>
        <p:nvSpPr>
          <p:cNvPr id="9" name="Rettangolo arrotondato 8"/>
          <p:cNvSpPr/>
          <p:nvPr/>
        </p:nvSpPr>
        <p:spPr>
          <a:xfrm>
            <a:off x="78644" y="64099"/>
            <a:ext cx="830449" cy="830449"/>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Rettangolo arrotondato 9"/>
          <p:cNvSpPr/>
          <p:nvPr/>
        </p:nvSpPr>
        <p:spPr>
          <a:xfrm>
            <a:off x="426628" y="984830"/>
            <a:ext cx="460155" cy="460155"/>
          </a:xfrm>
          <a:prstGeom prst="roundRect">
            <a:avLst/>
          </a:prstGeom>
          <a:solidFill>
            <a:srgbClr val="0092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Rettangolo arrotondato 10"/>
          <p:cNvSpPr/>
          <p:nvPr/>
        </p:nvSpPr>
        <p:spPr>
          <a:xfrm>
            <a:off x="82309" y="148466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4" name="Immagine 3" descr="LOGHI UFFICIALI.png"/>
          <p:cNvPicPr>
            <a:picLocks noChangeAspect="1"/>
          </p:cNvPicPr>
          <p:nvPr/>
        </p:nvPicPr>
        <p:blipFill>
          <a:blip r:embed="rId2">
            <a:alphaModFix amt="90000"/>
            <a:extLst>
              <a:ext uri="{28A0092B-C50C-407E-A947-70E740481C1C}">
                <a14:useLocalDpi xmlns:a14="http://schemas.microsoft.com/office/drawing/2010/main" xmlns="" val="0"/>
              </a:ext>
            </a:extLst>
          </a:blip>
          <a:stretch>
            <a:fillRect/>
          </a:stretch>
        </p:blipFill>
        <p:spPr>
          <a:xfrm>
            <a:off x="133747" y="131091"/>
            <a:ext cx="734372" cy="734372"/>
          </a:xfrm>
          <a:prstGeom prst="rect">
            <a:avLst/>
          </a:prstGeom>
        </p:spPr>
      </p:pic>
      <p:sp>
        <p:nvSpPr>
          <p:cNvPr id="19" name="CasellaDiTesto 18"/>
          <p:cNvSpPr txBox="1"/>
          <p:nvPr/>
        </p:nvSpPr>
        <p:spPr>
          <a:xfrm rot="16200000">
            <a:off x="-1429187" y="2510151"/>
            <a:ext cx="3711631" cy="707886"/>
          </a:xfrm>
          <a:prstGeom prst="rect">
            <a:avLst/>
          </a:prstGeom>
          <a:noFill/>
          <a:effectLst>
            <a:outerShdw blurRad="50800" dist="38100" dir="2700000" algn="tl" rotWithShape="0">
              <a:prstClr val="black">
                <a:alpha val="40000"/>
              </a:prstClr>
            </a:outerShdw>
          </a:effectLst>
        </p:spPr>
        <p:txBody>
          <a:bodyPr wrap="square" rtlCol="0">
            <a:spAutoFit/>
          </a:bodyPr>
          <a:lstStyle/>
          <a:p>
            <a:r>
              <a:rPr lang="it-IT" sz="4000" b="1" dirty="0" smtClean="0">
                <a:solidFill>
                  <a:srgbClr val="0092CF"/>
                </a:solidFill>
                <a:latin typeface="Arial"/>
                <a:cs typeface="Arial"/>
              </a:rPr>
              <a:t>TAN </a:t>
            </a:r>
            <a:r>
              <a:rPr lang="it-IT" sz="4000" b="1" dirty="0" err="1" smtClean="0">
                <a:solidFill>
                  <a:srgbClr val="0092CF"/>
                </a:solidFill>
                <a:latin typeface="Arial"/>
                <a:cs typeface="Arial"/>
              </a:rPr>
              <a:t>series</a:t>
            </a:r>
            <a:endParaRPr lang="it-IT" sz="4000" b="1" dirty="0">
              <a:solidFill>
                <a:srgbClr val="0092CF"/>
              </a:solidFill>
              <a:latin typeface="Arial"/>
              <a:cs typeface="Arial"/>
            </a:endParaRPr>
          </a:p>
        </p:txBody>
      </p:sp>
      <p:pic>
        <p:nvPicPr>
          <p:cNvPr id="27" name="Immagine 2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86783" y="584632"/>
            <a:ext cx="8437325" cy="7945147"/>
          </a:xfrm>
          <a:prstGeom prst="rect">
            <a:avLst/>
          </a:prstGeom>
          <a:ln>
            <a:noFill/>
          </a:ln>
        </p:spPr>
      </p:pic>
      <p:sp>
        <p:nvSpPr>
          <p:cNvPr id="16" name="CasellaDiTesto 15"/>
          <p:cNvSpPr txBox="1"/>
          <p:nvPr/>
        </p:nvSpPr>
        <p:spPr>
          <a:xfrm>
            <a:off x="8732985" y="6504084"/>
            <a:ext cx="350506" cy="246221"/>
          </a:xfrm>
          <a:prstGeom prst="rect">
            <a:avLst/>
          </a:prstGeom>
          <a:noFill/>
        </p:spPr>
        <p:txBody>
          <a:bodyPr wrap="square" rtlCol="0">
            <a:spAutoFit/>
          </a:bodyPr>
          <a:lstStyle/>
          <a:p>
            <a:pPr algn="ctr"/>
            <a:r>
              <a:rPr lang="it-IT" sz="1000" dirty="0" smtClean="0">
                <a:solidFill>
                  <a:schemeClr val="bg1"/>
                </a:solidFill>
                <a:latin typeface="Arial"/>
                <a:cs typeface="Arial"/>
              </a:rPr>
              <a:t>38</a:t>
            </a:r>
            <a:endParaRPr lang="it-IT" sz="1000" dirty="0">
              <a:solidFill>
                <a:schemeClr val="bg1"/>
              </a:solidFill>
              <a:latin typeface="Arial"/>
              <a:cs typeface="Arial"/>
            </a:endParaRPr>
          </a:p>
        </p:txBody>
      </p:sp>
    </p:spTree>
    <p:extLst>
      <p:ext uri="{BB962C8B-B14F-4D97-AF65-F5344CB8AC3E}">
        <p14:creationId xmlns:p14="http://schemas.microsoft.com/office/powerpoint/2010/main" xmlns="" val="7833710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26629" y="0"/>
            <a:ext cx="5308059" cy="6858000"/>
          </a:xfrm>
          <a:prstGeom prst="rect">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Rettangolo arrotondato 4"/>
          <p:cNvSpPr/>
          <p:nvPr/>
        </p:nvSpPr>
        <p:spPr>
          <a:xfrm>
            <a:off x="8750070" y="6475609"/>
            <a:ext cx="304632" cy="304632"/>
          </a:xfrm>
          <a:prstGeom prst="roundRect">
            <a:avLst/>
          </a:prstGeom>
          <a:solidFill>
            <a:srgbClr val="0092D2"/>
          </a:solidFill>
          <a:ln>
            <a:solidFill>
              <a:srgbClr val="0092C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Rettangolo arrotondato 5"/>
          <p:cNvSpPr/>
          <p:nvPr/>
        </p:nvSpPr>
        <p:spPr>
          <a:xfrm>
            <a:off x="8750070" y="6131293"/>
            <a:ext cx="304632" cy="304632"/>
          </a:xfrm>
          <a:prstGeom prst="round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arrotondato 6"/>
          <p:cNvSpPr/>
          <p:nvPr/>
        </p:nvSpPr>
        <p:spPr>
          <a:xfrm>
            <a:off x="8405750" y="647560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CasellaDiTesto 13"/>
          <p:cNvSpPr txBox="1"/>
          <p:nvPr/>
        </p:nvSpPr>
        <p:spPr>
          <a:xfrm>
            <a:off x="901016" y="91809"/>
            <a:ext cx="8153686" cy="711990"/>
          </a:xfrm>
          <a:prstGeom prst="rect">
            <a:avLst/>
          </a:prstGeom>
          <a:noFill/>
        </p:spPr>
        <p:txBody>
          <a:bodyPr wrap="square" rtlCol="0">
            <a:spAutoFit/>
          </a:bodyPr>
          <a:lstStyle/>
          <a:p>
            <a:pPr>
              <a:lnSpc>
                <a:spcPct val="120000"/>
              </a:lnSpc>
            </a:pPr>
            <a:r>
              <a:rPr lang="it-IT" sz="1700" b="1" dirty="0" err="1" smtClean="0">
                <a:solidFill>
                  <a:srgbClr val="0092CF"/>
                </a:solidFill>
                <a:latin typeface="Arial"/>
                <a:cs typeface="Arial"/>
              </a:rPr>
              <a:t>Electromechanical</a:t>
            </a:r>
            <a:r>
              <a:rPr lang="it-IT" sz="1700" b="1" dirty="0" smtClean="0">
                <a:solidFill>
                  <a:srgbClr val="0092CF"/>
                </a:solidFill>
                <a:latin typeface="Arial"/>
                <a:cs typeface="Arial"/>
              </a:rPr>
              <a:t> </a:t>
            </a:r>
            <a:r>
              <a:rPr lang="it-IT" sz="1700" b="1" dirty="0" err="1" smtClean="0">
                <a:solidFill>
                  <a:srgbClr val="0092CF"/>
                </a:solidFill>
                <a:latin typeface="Arial"/>
                <a:cs typeface="Arial"/>
              </a:rPr>
              <a:t>turrets</a:t>
            </a:r>
            <a:endParaRPr lang="it-IT" sz="1700" b="1" dirty="0">
              <a:solidFill>
                <a:srgbClr val="0092CF"/>
              </a:solidFill>
              <a:latin typeface="Arial"/>
              <a:cs typeface="Arial"/>
            </a:endParaRPr>
          </a:p>
          <a:p>
            <a:pPr>
              <a:lnSpc>
                <a:spcPct val="120000"/>
              </a:lnSpc>
            </a:pPr>
            <a:r>
              <a:rPr lang="it-IT" sz="1600" dirty="0" smtClean="0">
                <a:solidFill>
                  <a:srgbClr val="7F7F7F"/>
                </a:solidFill>
                <a:latin typeface="Arial"/>
                <a:cs typeface="Arial"/>
              </a:rPr>
              <a:t>Technical </a:t>
            </a:r>
            <a:r>
              <a:rPr lang="it-IT" sz="1600" dirty="0" err="1" smtClean="0">
                <a:solidFill>
                  <a:srgbClr val="7F7F7F"/>
                </a:solidFill>
                <a:latin typeface="Arial"/>
                <a:cs typeface="Arial"/>
              </a:rPr>
              <a:t>section</a:t>
            </a:r>
            <a:endParaRPr lang="it-IT" sz="1600" dirty="0">
              <a:solidFill>
                <a:srgbClr val="7F7F7F"/>
              </a:solidFill>
              <a:latin typeface="Arial"/>
              <a:cs typeface="Arial"/>
            </a:endParaRPr>
          </a:p>
        </p:txBody>
      </p:sp>
      <p:cxnSp>
        <p:nvCxnSpPr>
          <p:cNvPr id="15" name="Connettore 1 14"/>
          <p:cNvCxnSpPr/>
          <p:nvPr/>
        </p:nvCxnSpPr>
        <p:spPr>
          <a:xfrm>
            <a:off x="1011438" y="473752"/>
            <a:ext cx="7738632" cy="0"/>
          </a:xfrm>
          <a:prstGeom prst="line">
            <a:avLst/>
          </a:prstGeom>
          <a:ln w="19050" cmpd="sng">
            <a:solidFill>
              <a:schemeClr val="tx1">
                <a:lumMod val="50000"/>
                <a:lumOff val="50000"/>
              </a:schemeClr>
            </a:solidFill>
            <a:prstDash val="solid"/>
          </a:ln>
        </p:spPr>
        <p:style>
          <a:lnRef idx="1">
            <a:schemeClr val="dk1"/>
          </a:lnRef>
          <a:fillRef idx="0">
            <a:schemeClr val="dk1"/>
          </a:fillRef>
          <a:effectRef idx="0">
            <a:schemeClr val="dk1"/>
          </a:effectRef>
          <a:fontRef idx="minor">
            <a:schemeClr val="tx1"/>
          </a:fontRef>
        </p:style>
      </p:cxnSp>
      <p:sp>
        <p:nvSpPr>
          <p:cNvPr id="9" name="Rettangolo arrotondato 8"/>
          <p:cNvSpPr/>
          <p:nvPr/>
        </p:nvSpPr>
        <p:spPr>
          <a:xfrm>
            <a:off x="78644" y="64099"/>
            <a:ext cx="830449" cy="830449"/>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Rettangolo arrotondato 9"/>
          <p:cNvSpPr/>
          <p:nvPr/>
        </p:nvSpPr>
        <p:spPr>
          <a:xfrm>
            <a:off x="426628" y="984830"/>
            <a:ext cx="460155" cy="460155"/>
          </a:xfrm>
          <a:prstGeom prst="roundRect">
            <a:avLst/>
          </a:prstGeom>
          <a:solidFill>
            <a:srgbClr val="0092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Rettangolo arrotondato 10"/>
          <p:cNvSpPr/>
          <p:nvPr/>
        </p:nvSpPr>
        <p:spPr>
          <a:xfrm>
            <a:off x="82309" y="148466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4" name="Immagine 3" descr="LOGHI UFFICIALI.png"/>
          <p:cNvPicPr>
            <a:picLocks noChangeAspect="1"/>
          </p:cNvPicPr>
          <p:nvPr/>
        </p:nvPicPr>
        <p:blipFill>
          <a:blip r:embed="rId2">
            <a:alphaModFix amt="90000"/>
            <a:extLst>
              <a:ext uri="{28A0092B-C50C-407E-A947-70E740481C1C}">
                <a14:useLocalDpi xmlns:a14="http://schemas.microsoft.com/office/drawing/2010/main" xmlns="" val="0"/>
              </a:ext>
            </a:extLst>
          </a:blip>
          <a:stretch>
            <a:fillRect/>
          </a:stretch>
        </p:blipFill>
        <p:spPr>
          <a:xfrm>
            <a:off x="133747" y="131091"/>
            <a:ext cx="734372" cy="734372"/>
          </a:xfrm>
          <a:prstGeom prst="rect">
            <a:avLst/>
          </a:prstGeom>
        </p:spPr>
      </p:pic>
      <p:sp>
        <p:nvSpPr>
          <p:cNvPr id="19" name="CasellaDiTesto 18"/>
          <p:cNvSpPr txBox="1"/>
          <p:nvPr/>
        </p:nvSpPr>
        <p:spPr>
          <a:xfrm rot="16200000">
            <a:off x="-1429187" y="2510151"/>
            <a:ext cx="3711631" cy="707886"/>
          </a:xfrm>
          <a:prstGeom prst="rect">
            <a:avLst/>
          </a:prstGeom>
          <a:noFill/>
          <a:effectLst>
            <a:outerShdw blurRad="50800" dist="38100" dir="2700000" algn="tl" rotWithShape="0">
              <a:prstClr val="black">
                <a:alpha val="40000"/>
              </a:prstClr>
            </a:outerShdw>
          </a:effectLst>
        </p:spPr>
        <p:txBody>
          <a:bodyPr wrap="square" rtlCol="0">
            <a:spAutoFit/>
          </a:bodyPr>
          <a:lstStyle/>
          <a:p>
            <a:r>
              <a:rPr lang="it-IT" sz="4000" b="1" dirty="0" smtClean="0">
                <a:solidFill>
                  <a:srgbClr val="0092CF"/>
                </a:solidFill>
                <a:latin typeface="Arial"/>
                <a:cs typeface="Arial"/>
              </a:rPr>
              <a:t>TAN </a:t>
            </a:r>
            <a:r>
              <a:rPr lang="it-IT" sz="4000" b="1" dirty="0" err="1" smtClean="0">
                <a:solidFill>
                  <a:srgbClr val="0092CF"/>
                </a:solidFill>
                <a:latin typeface="Arial"/>
                <a:cs typeface="Arial"/>
              </a:rPr>
              <a:t>series</a:t>
            </a:r>
            <a:endParaRPr lang="it-IT" sz="4000" b="1" dirty="0">
              <a:solidFill>
                <a:srgbClr val="0092CF"/>
              </a:solidFill>
              <a:latin typeface="Arial"/>
              <a:cs typeface="Arial"/>
            </a:endParaRPr>
          </a:p>
        </p:txBody>
      </p:sp>
      <p:pic>
        <p:nvPicPr>
          <p:cNvPr id="2" name="Immagine 1" descr="TAN.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70914" y="865463"/>
            <a:ext cx="7334836" cy="5240487"/>
          </a:xfrm>
          <a:prstGeom prst="rect">
            <a:avLst/>
          </a:prstGeom>
        </p:spPr>
      </p:pic>
      <p:sp>
        <p:nvSpPr>
          <p:cNvPr id="16" name="CasellaDiTesto 15"/>
          <p:cNvSpPr txBox="1"/>
          <p:nvPr/>
        </p:nvSpPr>
        <p:spPr>
          <a:xfrm>
            <a:off x="8732985" y="6504084"/>
            <a:ext cx="350506" cy="246221"/>
          </a:xfrm>
          <a:prstGeom prst="rect">
            <a:avLst/>
          </a:prstGeom>
          <a:noFill/>
        </p:spPr>
        <p:txBody>
          <a:bodyPr wrap="square" rtlCol="0">
            <a:spAutoFit/>
          </a:bodyPr>
          <a:lstStyle/>
          <a:p>
            <a:pPr algn="ctr"/>
            <a:r>
              <a:rPr lang="it-IT" sz="1000" dirty="0" smtClean="0">
                <a:solidFill>
                  <a:schemeClr val="bg1"/>
                </a:solidFill>
                <a:latin typeface="Arial"/>
                <a:cs typeface="Arial"/>
              </a:rPr>
              <a:t>39</a:t>
            </a:r>
            <a:endParaRPr lang="it-IT" sz="1000" dirty="0">
              <a:solidFill>
                <a:schemeClr val="bg1"/>
              </a:solidFill>
              <a:latin typeface="Arial"/>
              <a:cs typeface="Arial"/>
            </a:endParaRPr>
          </a:p>
        </p:txBody>
      </p:sp>
    </p:spTree>
    <p:extLst>
      <p:ext uri="{BB962C8B-B14F-4D97-AF65-F5344CB8AC3E}">
        <p14:creationId xmlns:p14="http://schemas.microsoft.com/office/powerpoint/2010/main" xmlns="" val="1105788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26629" y="0"/>
            <a:ext cx="5308059" cy="6858000"/>
          </a:xfrm>
          <a:prstGeom prst="rect">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Rettangolo arrotondato 4"/>
          <p:cNvSpPr/>
          <p:nvPr/>
        </p:nvSpPr>
        <p:spPr>
          <a:xfrm>
            <a:off x="8750070" y="6475609"/>
            <a:ext cx="304632" cy="304632"/>
          </a:xfrm>
          <a:prstGeom prst="roundRect">
            <a:avLst/>
          </a:prstGeom>
          <a:solidFill>
            <a:srgbClr val="0092D2"/>
          </a:solidFill>
          <a:ln>
            <a:solidFill>
              <a:srgbClr val="0092C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Rettangolo arrotondato 5"/>
          <p:cNvSpPr/>
          <p:nvPr/>
        </p:nvSpPr>
        <p:spPr>
          <a:xfrm>
            <a:off x="8750070" y="6131293"/>
            <a:ext cx="304632" cy="304632"/>
          </a:xfrm>
          <a:prstGeom prst="round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arrotondato 6"/>
          <p:cNvSpPr/>
          <p:nvPr/>
        </p:nvSpPr>
        <p:spPr>
          <a:xfrm>
            <a:off x="8405750" y="647560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CasellaDiTesto 13"/>
          <p:cNvSpPr txBox="1"/>
          <p:nvPr/>
        </p:nvSpPr>
        <p:spPr>
          <a:xfrm>
            <a:off x="901016" y="91809"/>
            <a:ext cx="8182475" cy="711990"/>
          </a:xfrm>
          <a:prstGeom prst="rect">
            <a:avLst/>
          </a:prstGeom>
          <a:noFill/>
        </p:spPr>
        <p:txBody>
          <a:bodyPr wrap="square" rtlCol="0">
            <a:spAutoFit/>
          </a:bodyPr>
          <a:lstStyle/>
          <a:p>
            <a:pPr>
              <a:lnSpc>
                <a:spcPct val="120000"/>
              </a:lnSpc>
            </a:pPr>
            <a:r>
              <a:rPr lang="it-IT" sz="1700" b="1" dirty="0" err="1" smtClean="0">
                <a:solidFill>
                  <a:srgbClr val="0092CF"/>
                </a:solidFill>
                <a:latin typeface="Arial"/>
                <a:cs typeface="Arial"/>
              </a:rPr>
              <a:t>Turrets</a:t>
            </a:r>
            <a:r>
              <a:rPr lang="it-IT" sz="1700" b="1" dirty="0" smtClean="0">
                <a:solidFill>
                  <a:srgbClr val="0092CF"/>
                </a:solidFill>
                <a:latin typeface="Arial"/>
                <a:cs typeface="Arial"/>
              </a:rPr>
              <a:t> </a:t>
            </a:r>
            <a:r>
              <a:rPr lang="it-IT" sz="1700" b="1" dirty="0" err="1" smtClean="0">
                <a:solidFill>
                  <a:srgbClr val="0092CF"/>
                </a:solidFill>
                <a:latin typeface="Arial"/>
                <a:cs typeface="Arial"/>
              </a:rPr>
              <a:t>controlled</a:t>
            </a:r>
            <a:r>
              <a:rPr lang="it-IT" sz="1700" b="1" dirty="0" smtClean="0">
                <a:solidFill>
                  <a:srgbClr val="0092CF"/>
                </a:solidFill>
                <a:latin typeface="Arial"/>
                <a:cs typeface="Arial"/>
              </a:rPr>
              <a:t> by servo-</a:t>
            </a:r>
            <a:r>
              <a:rPr lang="it-IT" sz="1700" b="1" dirty="0" err="1" smtClean="0">
                <a:solidFill>
                  <a:srgbClr val="0092CF"/>
                </a:solidFill>
                <a:latin typeface="Arial"/>
                <a:cs typeface="Arial"/>
              </a:rPr>
              <a:t>motor</a:t>
            </a:r>
            <a:endParaRPr lang="it-IT" sz="1700" b="1" dirty="0">
              <a:solidFill>
                <a:srgbClr val="0092CF"/>
              </a:solidFill>
              <a:latin typeface="Arial"/>
              <a:cs typeface="Arial"/>
            </a:endParaRPr>
          </a:p>
          <a:p>
            <a:pPr>
              <a:lnSpc>
                <a:spcPct val="120000"/>
              </a:lnSpc>
            </a:pPr>
            <a:r>
              <a:rPr lang="it-IT" sz="1600" dirty="0" err="1" smtClean="0">
                <a:solidFill>
                  <a:srgbClr val="7F7F7F"/>
                </a:solidFill>
                <a:latin typeface="Arial"/>
                <a:cs typeface="Arial"/>
              </a:rPr>
              <a:t>Description</a:t>
            </a:r>
            <a:endParaRPr lang="it-IT" sz="1600" dirty="0">
              <a:solidFill>
                <a:srgbClr val="7F7F7F"/>
              </a:solidFill>
              <a:latin typeface="Arial"/>
              <a:cs typeface="Arial"/>
            </a:endParaRPr>
          </a:p>
        </p:txBody>
      </p:sp>
      <p:cxnSp>
        <p:nvCxnSpPr>
          <p:cNvPr id="15" name="Connettore 1 14"/>
          <p:cNvCxnSpPr/>
          <p:nvPr/>
        </p:nvCxnSpPr>
        <p:spPr>
          <a:xfrm>
            <a:off x="1011438" y="473752"/>
            <a:ext cx="7738632" cy="0"/>
          </a:xfrm>
          <a:prstGeom prst="line">
            <a:avLst/>
          </a:prstGeom>
          <a:ln w="19050" cmpd="sng">
            <a:solidFill>
              <a:schemeClr val="tx1">
                <a:lumMod val="50000"/>
                <a:lumOff val="50000"/>
              </a:schemeClr>
            </a:solidFill>
            <a:prstDash val="solid"/>
          </a:ln>
        </p:spPr>
        <p:style>
          <a:lnRef idx="1">
            <a:schemeClr val="dk1"/>
          </a:lnRef>
          <a:fillRef idx="0">
            <a:schemeClr val="dk1"/>
          </a:fillRef>
          <a:effectRef idx="0">
            <a:schemeClr val="dk1"/>
          </a:effectRef>
          <a:fontRef idx="minor">
            <a:schemeClr val="tx1"/>
          </a:fontRef>
        </p:style>
      </p:cxnSp>
      <p:sp>
        <p:nvSpPr>
          <p:cNvPr id="9" name="Rettangolo arrotondato 8"/>
          <p:cNvSpPr/>
          <p:nvPr/>
        </p:nvSpPr>
        <p:spPr>
          <a:xfrm>
            <a:off x="78644" y="64099"/>
            <a:ext cx="830449" cy="830449"/>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Rettangolo arrotondato 9"/>
          <p:cNvSpPr/>
          <p:nvPr/>
        </p:nvSpPr>
        <p:spPr>
          <a:xfrm>
            <a:off x="426628" y="984830"/>
            <a:ext cx="460155" cy="460155"/>
          </a:xfrm>
          <a:prstGeom prst="roundRect">
            <a:avLst/>
          </a:prstGeom>
          <a:solidFill>
            <a:srgbClr val="0092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Rettangolo arrotondato 10"/>
          <p:cNvSpPr/>
          <p:nvPr/>
        </p:nvSpPr>
        <p:spPr>
          <a:xfrm>
            <a:off x="82309" y="148466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4" name="Immagine 3" descr="LOGHI UFFICIALI.png"/>
          <p:cNvPicPr>
            <a:picLocks noChangeAspect="1"/>
          </p:cNvPicPr>
          <p:nvPr/>
        </p:nvPicPr>
        <p:blipFill>
          <a:blip r:embed="rId2">
            <a:alphaModFix amt="90000"/>
            <a:extLst>
              <a:ext uri="{28A0092B-C50C-407E-A947-70E740481C1C}">
                <a14:useLocalDpi xmlns:a14="http://schemas.microsoft.com/office/drawing/2010/main" xmlns="" val="0"/>
              </a:ext>
            </a:extLst>
          </a:blip>
          <a:stretch>
            <a:fillRect/>
          </a:stretch>
        </p:blipFill>
        <p:spPr>
          <a:xfrm>
            <a:off x="133747" y="131091"/>
            <a:ext cx="734372" cy="734372"/>
          </a:xfrm>
          <a:prstGeom prst="rect">
            <a:avLst/>
          </a:prstGeom>
        </p:spPr>
      </p:pic>
      <p:sp>
        <p:nvSpPr>
          <p:cNvPr id="17" name="CasellaDiTesto 16"/>
          <p:cNvSpPr txBox="1"/>
          <p:nvPr/>
        </p:nvSpPr>
        <p:spPr>
          <a:xfrm>
            <a:off x="5176672" y="984830"/>
            <a:ext cx="3229078" cy="4062651"/>
          </a:xfrm>
          <a:prstGeom prst="rect">
            <a:avLst/>
          </a:prstGeom>
          <a:noFill/>
        </p:spPr>
        <p:txBody>
          <a:bodyPr wrap="square" rtlCol="0">
            <a:spAutoFit/>
          </a:bodyPr>
          <a:lstStyle/>
          <a:p>
            <a:r>
              <a:rPr lang="en-US" sz="1000" b="1" dirty="0">
                <a:solidFill>
                  <a:srgbClr val="7F7F7F"/>
                </a:solidFill>
                <a:latin typeface="Arial"/>
                <a:cs typeface="Arial"/>
              </a:rPr>
              <a:t>TB type turrets rotate thanks to a BRUSHLESS </a:t>
            </a:r>
            <a:r>
              <a:rPr lang="en-US" sz="1000" b="1" dirty="0" smtClean="0">
                <a:solidFill>
                  <a:srgbClr val="7F7F7F"/>
                </a:solidFill>
                <a:latin typeface="Arial"/>
                <a:cs typeface="Arial"/>
              </a:rPr>
              <a:t>SERVO-MOTOR</a:t>
            </a:r>
            <a:r>
              <a:rPr lang="en-US" sz="1000" b="1" dirty="0">
                <a:solidFill>
                  <a:srgbClr val="7F7F7F"/>
                </a:solidFill>
                <a:latin typeface="Arial"/>
                <a:cs typeface="Arial"/>
              </a:rPr>
              <a:t>, controlled by a new generation drive. Thanks to this new combination, </a:t>
            </a:r>
            <a:r>
              <a:rPr lang="en-US" sz="1000" b="1" dirty="0" smtClean="0">
                <a:solidFill>
                  <a:srgbClr val="7F7F7F"/>
                </a:solidFill>
                <a:latin typeface="Arial"/>
                <a:cs typeface="Arial"/>
              </a:rPr>
              <a:t>positioning is quick and smooth.</a:t>
            </a:r>
          </a:p>
          <a:p>
            <a:r>
              <a:rPr lang="en-US" sz="1000" b="1" dirty="0" smtClean="0">
                <a:solidFill>
                  <a:srgbClr val="7F7F7F"/>
                </a:solidFill>
                <a:latin typeface="Arial"/>
                <a:cs typeface="Arial"/>
              </a:rPr>
              <a:t>Turret </a:t>
            </a:r>
            <a:r>
              <a:rPr lang="en-US" sz="1000" b="1" dirty="0">
                <a:solidFill>
                  <a:srgbClr val="7F7F7F"/>
                </a:solidFill>
                <a:latin typeface="Arial"/>
                <a:cs typeface="Arial"/>
              </a:rPr>
              <a:t>locking is achieved by means of B</a:t>
            </a:r>
            <a:r>
              <a:rPr lang="en-US" sz="1000" b="1" dirty="0" smtClean="0">
                <a:solidFill>
                  <a:srgbClr val="7F7F7F"/>
                </a:solidFill>
                <a:latin typeface="Arial"/>
                <a:cs typeface="Arial"/>
              </a:rPr>
              <a:t>elleville </a:t>
            </a:r>
            <a:r>
              <a:rPr lang="en-US" sz="1000" b="1" dirty="0">
                <a:solidFill>
                  <a:srgbClr val="7F7F7F"/>
                </a:solidFill>
                <a:latin typeface="Arial"/>
                <a:cs typeface="Arial"/>
              </a:rPr>
              <a:t>washers, ensuring high stiffness and safety. </a:t>
            </a:r>
            <a:endParaRPr lang="en-US" sz="1000" dirty="0">
              <a:solidFill>
                <a:srgbClr val="7F7F7F"/>
              </a:solidFill>
              <a:latin typeface="Arial"/>
              <a:cs typeface="Arial"/>
            </a:endParaRPr>
          </a:p>
          <a:p>
            <a:r>
              <a:rPr lang="en-US" sz="1000" b="1" dirty="0">
                <a:solidFill>
                  <a:srgbClr val="7F7F7F"/>
                </a:solidFill>
                <a:latin typeface="Arial"/>
                <a:cs typeface="Arial"/>
              </a:rPr>
              <a:t>A pneumatic actuator (standard) or hydraulic (on request) locks/unlocks the turret.</a:t>
            </a:r>
            <a:br>
              <a:rPr lang="en-US" sz="1000" b="1" dirty="0">
                <a:solidFill>
                  <a:srgbClr val="7F7F7F"/>
                </a:solidFill>
                <a:latin typeface="Arial"/>
                <a:cs typeface="Arial"/>
              </a:rPr>
            </a:br>
            <a:r>
              <a:rPr lang="en-US" sz="1000" b="1" dirty="0">
                <a:solidFill>
                  <a:srgbClr val="7F7F7F"/>
                </a:solidFill>
                <a:latin typeface="Arial"/>
                <a:cs typeface="Arial"/>
              </a:rPr>
              <a:t>Different position numbers and inertia values can be set. </a:t>
            </a:r>
            <a:endParaRPr lang="en-US" sz="1000" b="1" dirty="0" smtClean="0">
              <a:solidFill>
                <a:srgbClr val="7F7F7F"/>
              </a:solidFill>
              <a:latin typeface="Arial"/>
              <a:cs typeface="Arial"/>
            </a:endParaRPr>
          </a:p>
          <a:p>
            <a:endParaRPr lang="en-US" sz="1000" b="1" dirty="0">
              <a:solidFill>
                <a:srgbClr val="7F7F7F"/>
              </a:solidFill>
              <a:latin typeface="Arial"/>
              <a:cs typeface="Arial"/>
            </a:endParaRPr>
          </a:p>
          <a:p>
            <a:endParaRPr lang="en-US" sz="1000" dirty="0">
              <a:solidFill>
                <a:srgbClr val="7F7F7F"/>
              </a:solidFill>
              <a:latin typeface="Arial"/>
              <a:cs typeface="Arial"/>
            </a:endParaRPr>
          </a:p>
          <a:p>
            <a:r>
              <a:rPr lang="en-US" sz="1000" dirty="0">
                <a:solidFill>
                  <a:srgbClr val="7F7F7F"/>
                </a:solidFill>
                <a:latin typeface="Arial"/>
                <a:cs typeface="Arial"/>
              </a:rPr>
              <a:t>Main characteristics: </a:t>
            </a:r>
          </a:p>
          <a:p>
            <a:pPr marL="171450" indent="-171450">
              <a:buFont typeface="Arial"/>
              <a:buChar char="•"/>
            </a:pPr>
            <a:r>
              <a:rPr lang="en-US" sz="1000" dirty="0">
                <a:solidFill>
                  <a:srgbClr val="7F7F7F"/>
                </a:solidFill>
                <a:latin typeface="Arial"/>
                <a:cs typeface="Arial"/>
              </a:rPr>
              <a:t>Very high rotating speed and minimum indexing </a:t>
            </a:r>
            <a:r>
              <a:rPr lang="en-US" sz="1000" dirty="0" smtClean="0">
                <a:solidFill>
                  <a:srgbClr val="7F7F7F"/>
                </a:solidFill>
                <a:latin typeface="Arial"/>
                <a:cs typeface="Arial"/>
              </a:rPr>
              <a:t>times </a:t>
            </a:r>
            <a:endParaRPr lang="en-US" sz="1000" dirty="0">
              <a:solidFill>
                <a:srgbClr val="7F7F7F"/>
              </a:solidFill>
              <a:latin typeface="Arial"/>
              <a:cs typeface="Arial"/>
            </a:endParaRPr>
          </a:p>
          <a:p>
            <a:pPr marL="171450" indent="-171450">
              <a:buFont typeface="Arial"/>
              <a:buChar char="•"/>
            </a:pPr>
            <a:r>
              <a:rPr lang="en-US" sz="1000" dirty="0">
                <a:solidFill>
                  <a:srgbClr val="7F7F7F"/>
                </a:solidFill>
                <a:latin typeface="Arial"/>
                <a:cs typeface="Arial"/>
              </a:rPr>
              <a:t>Locking and unlocking without axial movement </a:t>
            </a:r>
          </a:p>
          <a:p>
            <a:pPr marL="171450" indent="-171450">
              <a:buFont typeface="Arial"/>
              <a:buChar char="•"/>
            </a:pPr>
            <a:r>
              <a:rPr lang="en-US" sz="1000" dirty="0">
                <a:solidFill>
                  <a:srgbClr val="7F7F7F"/>
                </a:solidFill>
                <a:latin typeface="Arial"/>
                <a:cs typeface="Arial"/>
              </a:rPr>
              <a:t>Bi-directional rotation </a:t>
            </a:r>
          </a:p>
          <a:p>
            <a:pPr marL="171450" indent="-171450">
              <a:buFont typeface="Arial"/>
              <a:buChar char="•"/>
            </a:pPr>
            <a:r>
              <a:rPr lang="en-US" sz="1000" dirty="0">
                <a:solidFill>
                  <a:srgbClr val="7F7F7F"/>
                </a:solidFill>
                <a:latin typeface="Arial"/>
                <a:cs typeface="Arial"/>
              </a:rPr>
              <a:t>Absolute positioning </a:t>
            </a:r>
          </a:p>
          <a:p>
            <a:pPr marL="171450" indent="-171450">
              <a:buFont typeface="Arial"/>
              <a:buChar char="•"/>
            </a:pPr>
            <a:r>
              <a:rPr lang="en-US" sz="1000" dirty="0">
                <a:solidFill>
                  <a:srgbClr val="7F7F7F"/>
                </a:solidFill>
                <a:latin typeface="Arial"/>
                <a:cs typeface="Arial"/>
              </a:rPr>
              <a:t>Positioning feedback </a:t>
            </a:r>
          </a:p>
          <a:p>
            <a:pPr marL="171450" indent="-171450">
              <a:buFont typeface="Arial"/>
              <a:buChar char="•"/>
            </a:pPr>
            <a:r>
              <a:rPr lang="en-US" sz="1000" dirty="0">
                <a:solidFill>
                  <a:srgbClr val="7F7F7F"/>
                </a:solidFill>
                <a:latin typeface="Arial"/>
                <a:cs typeface="Arial"/>
              </a:rPr>
              <a:t>Lifetime lubrication </a:t>
            </a:r>
          </a:p>
          <a:p>
            <a:pPr marL="171450" indent="-171450">
              <a:buFont typeface="Arial"/>
              <a:buChar char="•"/>
            </a:pPr>
            <a:r>
              <a:rPr lang="en-US" sz="1000" dirty="0">
                <a:solidFill>
                  <a:srgbClr val="7F7F7F"/>
                </a:solidFill>
                <a:latin typeface="Arial"/>
                <a:cs typeface="Arial"/>
              </a:rPr>
              <a:t>Spring locking mechanism ensures turret clamping </a:t>
            </a:r>
            <a:r>
              <a:rPr lang="en-US" sz="1000" dirty="0" smtClean="0">
                <a:solidFill>
                  <a:srgbClr val="7F7F7F"/>
                </a:solidFill>
                <a:latin typeface="Arial"/>
                <a:cs typeface="Arial"/>
              </a:rPr>
              <a:t>even </a:t>
            </a:r>
            <a:r>
              <a:rPr lang="en-US" sz="1000" dirty="0">
                <a:solidFill>
                  <a:srgbClr val="7F7F7F"/>
                </a:solidFill>
                <a:latin typeface="Arial"/>
                <a:cs typeface="Arial"/>
              </a:rPr>
              <a:t>in </a:t>
            </a:r>
            <a:r>
              <a:rPr lang="en-US" sz="1000" dirty="0" smtClean="0">
                <a:solidFill>
                  <a:srgbClr val="7F7F7F"/>
                </a:solidFill>
                <a:latin typeface="Arial"/>
                <a:cs typeface="Arial"/>
              </a:rPr>
              <a:t>case of </a:t>
            </a:r>
            <a:r>
              <a:rPr lang="en-US" sz="1000" dirty="0">
                <a:solidFill>
                  <a:srgbClr val="7F7F7F"/>
                </a:solidFill>
                <a:latin typeface="Arial"/>
                <a:cs typeface="Arial"/>
              </a:rPr>
              <a:t>power failure </a:t>
            </a:r>
          </a:p>
          <a:p>
            <a:pPr marL="171450" indent="-171450">
              <a:buFont typeface="Arial"/>
              <a:buChar char="•"/>
            </a:pPr>
            <a:r>
              <a:rPr lang="en-US" sz="1000" dirty="0">
                <a:solidFill>
                  <a:srgbClr val="7F7F7F"/>
                </a:solidFill>
                <a:latin typeface="Arial"/>
                <a:cs typeface="Arial"/>
              </a:rPr>
              <a:t>Possibility to perform locking and unlocking of the </a:t>
            </a:r>
            <a:r>
              <a:rPr lang="en-US" sz="1000" dirty="0" smtClean="0">
                <a:solidFill>
                  <a:srgbClr val="7F7F7F"/>
                </a:solidFill>
                <a:latin typeface="Arial"/>
                <a:cs typeface="Arial"/>
              </a:rPr>
              <a:t>turret </a:t>
            </a:r>
            <a:r>
              <a:rPr lang="en-US" sz="1000" dirty="0">
                <a:solidFill>
                  <a:srgbClr val="7F7F7F"/>
                </a:solidFill>
                <a:latin typeface="Arial"/>
                <a:cs typeface="Arial"/>
              </a:rPr>
              <a:t>with hydraulic or pneumatic systems </a:t>
            </a:r>
          </a:p>
          <a:p>
            <a:pPr marL="285750" indent="-285750">
              <a:buFont typeface="Arial"/>
              <a:buChar char="•"/>
            </a:pPr>
            <a:endParaRPr lang="it-IT" dirty="0">
              <a:solidFill>
                <a:schemeClr val="tx1">
                  <a:lumMod val="50000"/>
                  <a:lumOff val="50000"/>
                </a:schemeClr>
              </a:solidFill>
            </a:endParaRPr>
          </a:p>
        </p:txBody>
      </p:sp>
      <p:sp>
        <p:nvSpPr>
          <p:cNvPr id="19" name="CasellaDiTesto 18"/>
          <p:cNvSpPr txBox="1"/>
          <p:nvPr/>
        </p:nvSpPr>
        <p:spPr>
          <a:xfrm rot="16200000">
            <a:off x="-1429187" y="2510151"/>
            <a:ext cx="3711631" cy="707886"/>
          </a:xfrm>
          <a:prstGeom prst="rect">
            <a:avLst/>
          </a:prstGeom>
          <a:noFill/>
          <a:effectLst>
            <a:outerShdw blurRad="50800" dist="38100" dir="2700000" algn="tl" rotWithShape="0">
              <a:prstClr val="black">
                <a:alpha val="40000"/>
              </a:prstClr>
            </a:outerShdw>
          </a:effectLst>
        </p:spPr>
        <p:txBody>
          <a:bodyPr wrap="square" rtlCol="0">
            <a:spAutoFit/>
          </a:bodyPr>
          <a:lstStyle/>
          <a:p>
            <a:r>
              <a:rPr lang="it-IT" sz="4000" b="1" dirty="0" smtClean="0">
                <a:solidFill>
                  <a:srgbClr val="0092CF"/>
                </a:solidFill>
                <a:latin typeface="Arial"/>
                <a:cs typeface="Arial"/>
              </a:rPr>
              <a:t>TB </a:t>
            </a:r>
            <a:r>
              <a:rPr lang="it-IT" sz="4000" b="1" dirty="0" err="1" smtClean="0">
                <a:solidFill>
                  <a:srgbClr val="0092CF"/>
                </a:solidFill>
                <a:latin typeface="Arial"/>
                <a:cs typeface="Arial"/>
              </a:rPr>
              <a:t>series</a:t>
            </a:r>
            <a:endParaRPr lang="it-IT" sz="4000" b="1" dirty="0">
              <a:solidFill>
                <a:srgbClr val="0092CF"/>
              </a:solidFill>
              <a:latin typeface="Arial"/>
              <a:cs typeface="Arial"/>
            </a:endParaRPr>
          </a:p>
        </p:txBody>
      </p:sp>
      <p:sp>
        <p:nvSpPr>
          <p:cNvPr id="20" name="Rettangolo arrotondato 19"/>
          <p:cNvSpPr/>
          <p:nvPr/>
        </p:nvSpPr>
        <p:spPr>
          <a:xfrm>
            <a:off x="3615227" y="4793751"/>
            <a:ext cx="1170839" cy="1170839"/>
          </a:xfrm>
          <a:prstGeom prst="roundRect">
            <a:avLst/>
          </a:prstGeom>
          <a:solidFill>
            <a:srgbClr val="0092D2"/>
          </a:solidFill>
          <a:ln>
            <a:solidFill>
              <a:srgbClr val="0092C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1" name="Rettangolo arrotondato 20"/>
          <p:cNvSpPr/>
          <p:nvPr/>
        </p:nvSpPr>
        <p:spPr>
          <a:xfrm>
            <a:off x="2347448" y="4793751"/>
            <a:ext cx="1170839" cy="1170839"/>
          </a:xfrm>
          <a:prstGeom prst="round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2" name="Rettangolo arrotondato 21"/>
          <p:cNvSpPr/>
          <p:nvPr/>
        </p:nvSpPr>
        <p:spPr>
          <a:xfrm>
            <a:off x="1079669" y="4793751"/>
            <a:ext cx="1170839" cy="1170839"/>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23" name="Immagine 2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95411" y="4842226"/>
            <a:ext cx="1539557" cy="1154668"/>
          </a:xfrm>
          <a:prstGeom prst="rect">
            <a:avLst/>
          </a:prstGeom>
        </p:spPr>
      </p:pic>
      <p:pic>
        <p:nvPicPr>
          <p:cNvPr id="24" name="Immagine 2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151739" y="4842226"/>
            <a:ext cx="1448444" cy="1086333"/>
          </a:xfrm>
          <a:prstGeom prst="rect">
            <a:avLst/>
          </a:prstGeom>
        </p:spPr>
      </p:pic>
      <p:pic>
        <p:nvPicPr>
          <p:cNvPr id="25" name="Immagine 24"/>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439163" y="4842226"/>
            <a:ext cx="1414641" cy="1060981"/>
          </a:xfrm>
          <a:prstGeom prst="rect">
            <a:avLst/>
          </a:prstGeom>
        </p:spPr>
      </p:pic>
      <p:pic>
        <p:nvPicPr>
          <p:cNvPr id="26" name="Immagine 25"/>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095240" y="986100"/>
            <a:ext cx="3810000" cy="3451860"/>
          </a:xfrm>
          <a:prstGeom prst="rect">
            <a:avLst/>
          </a:prstGeom>
        </p:spPr>
      </p:pic>
      <p:sp>
        <p:nvSpPr>
          <p:cNvPr id="27" name="CasellaDiTesto 26"/>
          <p:cNvSpPr txBox="1"/>
          <p:nvPr/>
        </p:nvSpPr>
        <p:spPr>
          <a:xfrm>
            <a:off x="8732985" y="6504084"/>
            <a:ext cx="350506" cy="246221"/>
          </a:xfrm>
          <a:prstGeom prst="rect">
            <a:avLst/>
          </a:prstGeom>
          <a:noFill/>
        </p:spPr>
        <p:txBody>
          <a:bodyPr wrap="square" rtlCol="0">
            <a:spAutoFit/>
          </a:bodyPr>
          <a:lstStyle/>
          <a:p>
            <a:pPr algn="ctr"/>
            <a:r>
              <a:rPr lang="it-IT" sz="1000" dirty="0" smtClean="0">
                <a:solidFill>
                  <a:schemeClr val="bg1"/>
                </a:solidFill>
                <a:latin typeface="Arial"/>
                <a:cs typeface="Arial"/>
              </a:rPr>
              <a:t>4</a:t>
            </a:r>
            <a:endParaRPr lang="it-IT" sz="1000" dirty="0">
              <a:solidFill>
                <a:schemeClr val="bg1"/>
              </a:solidFill>
              <a:latin typeface="Arial"/>
              <a:cs typeface="Arial"/>
            </a:endParaRPr>
          </a:p>
        </p:txBody>
      </p:sp>
    </p:spTree>
    <p:extLst>
      <p:ext uri="{BB962C8B-B14F-4D97-AF65-F5344CB8AC3E}">
        <p14:creationId xmlns:p14="http://schemas.microsoft.com/office/powerpoint/2010/main" xmlns="" val="40898019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2" descr="Worl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664442"/>
            <a:ext cx="9144000" cy="3505200"/>
          </a:xfrm>
          <a:prstGeom prst="rect">
            <a:avLst/>
          </a:prstGeom>
        </p:spPr>
      </p:pic>
      <p:sp>
        <p:nvSpPr>
          <p:cNvPr id="5" name="Rettangolo arrotondato 4"/>
          <p:cNvSpPr/>
          <p:nvPr/>
        </p:nvSpPr>
        <p:spPr>
          <a:xfrm>
            <a:off x="8750070" y="6475609"/>
            <a:ext cx="304632" cy="304632"/>
          </a:xfrm>
          <a:prstGeom prst="roundRect">
            <a:avLst/>
          </a:prstGeom>
          <a:solidFill>
            <a:srgbClr val="0092D2"/>
          </a:solidFill>
          <a:ln>
            <a:solidFill>
              <a:srgbClr val="0092C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Rettangolo arrotondato 5"/>
          <p:cNvSpPr/>
          <p:nvPr/>
        </p:nvSpPr>
        <p:spPr>
          <a:xfrm>
            <a:off x="8750070" y="6131293"/>
            <a:ext cx="304632" cy="304632"/>
          </a:xfrm>
          <a:prstGeom prst="round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arrotondato 6"/>
          <p:cNvSpPr/>
          <p:nvPr/>
        </p:nvSpPr>
        <p:spPr>
          <a:xfrm>
            <a:off x="8405750" y="647560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CasellaDiTesto 13"/>
          <p:cNvSpPr txBox="1"/>
          <p:nvPr/>
        </p:nvSpPr>
        <p:spPr>
          <a:xfrm>
            <a:off x="901016" y="64099"/>
            <a:ext cx="8153686" cy="406265"/>
          </a:xfrm>
          <a:prstGeom prst="rect">
            <a:avLst/>
          </a:prstGeom>
          <a:noFill/>
        </p:spPr>
        <p:txBody>
          <a:bodyPr wrap="square" rtlCol="0">
            <a:spAutoFit/>
          </a:bodyPr>
          <a:lstStyle/>
          <a:p>
            <a:pPr>
              <a:lnSpc>
                <a:spcPct val="120000"/>
              </a:lnSpc>
            </a:pPr>
            <a:r>
              <a:rPr lang="it-IT" sz="1700" b="1" dirty="0" smtClean="0">
                <a:solidFill>
                  <a:srgbClr val="0092CF"/>
                </a:solidFill>
                <a:latin typeface="Arial"/>
                <a:cs typeface="Arial"/>
              </a:rPr>
              <a:t>Worldwide sales and service </a:t>
            </a:r>
            <a:r>
              <a:rPr lang="it-IT" sz="1700" b="1" dirty="0" err="1" smtClean="0">
                <a:solidFill>
                  <a:srgbClr val="0092CF"/>
                </a:solidFill>
                <a:latin typeface="Arial"/>
                <a:cs typeface="Arial"/>
              </a:rPr>
              <a:t>organIzation</a:t>
            </a:r>
            <a:endParaRPr lang="it-IT" sz="1700" b="1" dirty="0">
              <a:solidFill>
                <a:srgbClr val="0092CF"/>
              </a:solidFill>
              <a:latin typeface="Arial"/>
              <a:cs typeface="Arial"/>
            </a:endParaRPr>
          </a:p>
        </p:txBody>
      </p:sp>
      <p:cxnSp>
        <p:nvCxnSpPr>
          <p:cNvPr id="15" name="Connettore 1 14"/>
          <p:cNvCxnSpPr/>
          <p:nvPr/>
        </p:nvCxnSpPr>
        <p:spPr>
          <a:xfrm>
            <a:off x="1011438" y="473752"/>
            <a:ext cx="7738632" cy="0"/>
          </a:xfrm>
          <a:prstGeom prst="line">
            <a:avLst/>
          </a:prstGeom>
          <a:ln w="19050" cmpd="sng">
            <a:solidFill>
              <a:schemeClr val="tx1">
                <a:lumMod val="50000"/>
                <a:lumOff val="50000"/>
              </a:schemeClr>
            </a:solidFill>
            <a:prstDash val="solid"/>
          </a:ln>
        </p:spPr>
        <p:style>
          <a:lnRef idx="1">
            <a:schemeClr val="dk1"/>
          </a:lnRef>
          <a:fillRef idx="0">
            <a:schemeClr val="dk1"/>
          </a:fillRef>
          <a:effectRef idx="0">
            <a:schemeClr val="dk1"/>
          </a:effectRef>
          <a:fontRef idx="minor">
            <a:schemeClr val="tx1"/>
          </a:fontRef>
        </p:style>
      </p:cxnSp>
      <p:sp>
        <p:nvSpPr>
          <p:cNvPr id="9" name="Rettangolo arrotondato 8"/>
          <p:cNvSpPr/>
          <p:nvPr/>
        </p:nvSpPr>
        <p:spPr>
          <a:xfrm>
            <a:off x="78644" y="64099"/>
            <a:ext cx="830449" cy="830449"/>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Rettangolo arrotondato 9"/>
          <p:cNvSpPr/>
          <p:nvPr/>
        </p:nvSpPr>
        <p:spPr>
          <a:xfrm>
            <a:off x="426628" y="984830"/>
            <a:ext cx="460155" cy="460155"/>
          </a:xfrm>
          <a:prstGeom prst="roundRect">
            <a:avLst/>
          </a:prstGeom>
          <a:solidFill>
            <a:srgbClr val="0092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Rettangolo arrotondato 10"/>
          <p:cNvSpPr/>
          <p:nvPr/>
        </p:nvSpPr>
        <p:spPr>
          <a:xfrm>
            <a:off x="82309" y="148466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4" name="Immagine 3" descr="LOGHI UFFICIALI.png"/>
          <p:cNvPicPr>
            <a:picLocks noChangeAspect="1"/>
          </p:cNvPicPr>
          <p:nvPr/>
        </p:nvPicPr>
        <p:blipFill>
          <a:blip r:embed="rId3">
            <a:alphaModFix amt="90000"/>
            <a:extLst>
              <a:ext uri="{28A0092B-C50C-407E-A947-70E740481C1C}">
                <a14:useLocalDpi xmlns:a14="http://schemas.microsoft.com/office/drawing/2010/main" xmlns="" val="0"/>
              </a:ext>
            </a:extLst>
          </a:blip>
          <a:stretch>
            <a:fillRect/>
          </a:stretch>
        </p:blipFill>
        <p:spPr>
          <a:xfrm>
            <a:off x="133747" y="131091"/>
            <a:ext cx="734372" cy="734372"/>
          </a:xfrm>
          <a:prstGeom prst="rect">
            <a:avLst/>
          </a:prstGeom>
        </p:spPr>
      </p:pic>
      <p:sp>
        <p:nvSpPr>
          <p:cNvPr id="17" name="CasellaDiTesto 16"/>
          <p:cNvSpPr txBox="1"/>
          <p:nvPr/>
        </p:nvSpPr>
        <p:spPr>
          <a:xfrm>
            <a:off x="203198" y="3546454"/>
            <a:ext cx="4107878" cy="1015663"/>
          </a:xfrm>
          <a:prstGeom prst="rect">
            <a:avLst/>
          </a:prstGeom>
          <a:noFill/>
        </p:spPr>
        <p:txBody>
          <a:bodyPr wrap="square" rtlCol="0">
            <a:spAutoFit/>
          </a:bodyPr>
          <a:lstStyle/>
          <a:p>
            <a:r>
              <a:rPr lang="en-US" sz="1200" b="1" dirty="0" err="1">
                <a:solidFill>
                  <a:schemeClr val="tx1">
                    <a:lumMod val="50000"/>
                    <a:lumOff val="50000"/>
                  </a:schemeClr>
                </a:solidFill>
                <a:latin typeface="Arial"/>
                <a:cs typeface="Arial"/>
              </a:rPr>
              <a:t>Baruffaldi</a:t>
            </a:r>
            <a:r>
              <a:rPr lang="en-US" sz="1200" b="1" dirty="0">
                <a:solidFill>
                  <a:schemeClr val="tx1">
                    <a:lumMod val="50000"/>
                    <a:lumOff val="50000"/>
                  </a:schemeClr>
                </a:solidFill>
                <a:latin typeface="Arial"/>
                <a:cs typeface="Arial"/>
              </a:rPr>
              <a:t> has developed a sales and service </a:t>
            </a:r>
            <a:r>
              <a:rPr lang="en-US" sz="1200" b="1" dirty="0" err="1">
                <a:solidFill>
                  <a:schemeClr val="tx1">
                    <a:lumMod val="50000"/>
                    <a:lumOff val="50000"/>
                  </a:schemeClr>
                </a:solidFill>
                <a:latin typeface="Arial"/>
                <a:cs typeface="Arial"/>
              </a:rPr>
              <a:t>organisation</a:t>
            </a:r>
            <a:r>
              <a:rPr lang="en-US" sz="1200" b="1" dirty="0">
                <a:solidFill>
                  <a:schemeClr val="tx1">
                    <a:lumMod val="50000"/>
                    <a:lumOff val="50000"/>
                  </a:schemeClr>
                </a:solidFill>
                <a:latin typeface="Arial"/>
                <a:cs typeface="Arial"/>
              </a:rPr>
              <a:t> all over the world.</a:t>
            </a:r>
            <a:br>
              <a:rPr lang="en-US" sz="1200" b="1" dirty="0">
                <a:solidFill>
                  <a:schemeClr val="tx1">
                    <a:lumMod val="50000"/>
                    <a:lumOff val="50000"/>
                  </a:schemeClr>
                </a:solidFill>
                <a:latin typeface="Arial"/>
                <a:cs typeface="Arial"/>
              </a:rPr>
            </a:br>
            <a:r>
              <a:rPr lang="en-US" sz="1200" b="1" dirty="0">
                <a:solidFill>
                  <a:schemeClr val="tx1">
                    <a:lumMod val="50000"/>
                    <a:lumOff val="50000"/>
                  </a:schemeClr>
                </a:solidFill>
                <a:latin typeface="Arial"/>
                <a:cs typeface="Arial"/>
              </a:rPr>
              <a:t>Furthermore, thanks to a net of agents and distributors, it is ensured a direct contact in many nations. </a:t>
            </a:r>
          </a:p>
        </p:txBody>
      </p:sp>
      <p:pic>
        <p:nvPicPr>
          <p:cNvPr id="12" name="Immagine 11" descr="FLAGS.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688967" y="4169642"/>
            <a:ext cx="3811293" cy="2408738"/>
          </a:xfrm>
          <a:prstGeom prst="rect">
            <a:avLst/>
          </a:prstGeom>
        </p:spPr>
      </p:pic>
      <p:sp>
        <p:nvSpPr>
          <p:cNvPr id="16" name="CasellaDiTesto 15"/>
          <p:cNvSpPr txBox="1"/>
          <p:nvPr/>
        </p:nvSpPr>
        <p:spPr>
          <a:xfrm>
            <a:off x="1964478" y="5025914"/>
            <a:ext cx="3770210" cy="1754327"/>
          </a:xfrm>
          <a:prstGeom prst="rect">
            <a:avLst/>
          </a:prstGeom>
          <a:noFill/>
        </p:spPr>
        <p:txBody>
          <a:bodyPr wrap="square" rtlCol="0">
            <a:spAutoFit/>
          </a:bodyPr>
          <a:lstStyle/>
          <a:p>
            <a:r>
              <a:rPr lang="fr-FR" sz="1000" b="1" dirty="0" err="1">
                <a:solidFill>
                  <a:srgbClr val="7F7F7F"/>
                </a:solidFill>
                <a:latin typeface="Arial"/>
                <a:cs typeface="Arial"/>
              </a:rPr>
              <a:t>Baruffaldi</a:t>
            </a:r>
            <a:r>
              <a:rPr lang="fr-FR" sz="1000" b="1" dirty="0">
                <a:solidFill>
                  <a:srgbClr val="7F7F7F"/>
                </a:solidFill>
                <a:latin typeface="Arial"/>
                <a:cs typeface="Arial"/>
              </a:rPr>
              <a:t> </a:t>
            </a:r>
            <a:endParaRPr lang="fr-FR" sz="1000" dirty="0">
              <a:solidFill>
                <a:srgbClr val="7F7F7F"/>
              </a:solidFill>
              <a:latin typeface="Arial"/>
              <a:cs typeface="Arial"/>
            </a:endParaRPr>
          </a:p>
          <a:p>
            <a:r>
              <a:rPr lang="fr-FR" sz="1000" b="1" dirty="0">
                <a:solidFill>
                  <a:srgbClr val="7F7F7F"/>
                </a:solidFill>
                <a:latin typeface="Arial"/>
                <a:cs typeface="Arial"/>
              </a:rPr>
              <a:t>Machine </a:t>
            </a:r>
            <a:r>
              <a:rPr lang="fr-FR" sz="1000" b="1" dirty="0" err="1">
                <a:solidFill>
                  <a:srgbClr val="7F7F7F"/>
                </a:solidFill>
                <a:latin typeface="Arial"/>
                <a:cs typeface="Arial"/>
              </a:rPr>
              <a:t>tool</a:t>
            </a:r>
            <a:r>
              <a:rPr lang="fr-FR" sz="1000" b="1" dirty="0">
                <a:solidFill>
                  <a:srgbClr val="7F7F7F"/>
                </a:solidFill>
                <a:latin typeface="Arial"/>
                <a:cs typeface="Arial"/>
              </a:rPr>
              <a:t> components </a:t>
            </a:r>
            <a:endParaRPr lang="fr-FR" sz="1000" dirty="0">
              <a:solidFill>
                <a:srgbClr val="7F7F7F"/>
              </a:solidFill>
              <a:latin typeface="Arial"/>
              <a:cs typeface="Arial"/>
            </a:endParaRPr>
          </a:p>
          <a:p>
            <a:r>
              <a:rPr lang="fr-FR" sz="1000" dirty="0">
                <a:solidFill>
                  <a:srgbClr val="7F7F7F"/>
                </a:solidFill>
                <a:latin typeface="Arial"/>
                <a:cs typeface="Arial"/>
              </a:rPr>
              <a:t>Via </a:t>
            </a:r>
            <a:r>
              <a:rPr lang="fr-FR" sz="1000" dirty="0" err="1">
                <a:solidFill>
                  <a:srgbClr val="7F7F7F"/>
                </a:solidFill>
                <a:latin typeface="Arial"/>
                <a:cs typeface="Arial"/>
              </a:rPr>
              <a:t>Cristoforo</a:t>
            </a:r>
            <a:r>
              <a:rPr lang="fr-FR" sz="1000" dirty="0">
                <a:solidFill>
                  <a:srgbClr val="7F7F7F"/>
                </a:solidFill>
                <a:latin typeface="Arial"/>
                <a:cs typeface="Arial"/>
              </a:rPr>
              <a:t> colombo, 4 20090 </a:t>
            </a:r>
            <a:r>
              <a:rPr lang="fr-FR" sz="1000" dirty="0" err="1">
                <a:solidFill>
                  <a:srgbClr val="7F7F7F"/>
                </a:solidFill>
                <a:latin typeface="Arial"/>
                <a:cs typeface="Arial"/>
              </a:rPr>
              <a:t>Settala</a:t>
            </a:r>
            <a:r>
              <a:rPr lang="fr-FR" sz="1000" dirty="0">
                <a:solidFill>
                  <a:srgbClr val="7F7F7F"/>
                </a:solidFill>
                <a:latin typeface="Arial"/>
                <a:cs typeface="Arial"/>
              </a:rPr>
              <a:t> (MI) - ITALY Tel. +39 02 906090</a:t>
            </a:r>
            <a:br>
              <a:rPr lang="fr-FR" sz="1000" dirty="0">
                <a:solidFill>
                  <a:srgbClr val="7F7F7F"/>
                </a:solidFill>
                <a:latin typeface="Arial"/>
                <a:cs typeface="Arial"/>
              </a:rPr>
            </a:br>
            <a:r>
              <a:rPr lang="fr-FR" sz="1000" dirty="0">
                <a:solidFill>
                  <a:srgbClr val="7F7F7F"/>
                </a:solidFill>
                <a:latin typeface="Arial"/>
                <a:cs typeface="Arial"/>
              </a:rPr>
              <a:t>Fax +39 02 906090015 </a:t>
            </a:r>
            <a:r>
              <a:rPr lang="fr-FR" sz="1000" dirty="0" err="1">
                <a:solidFill>
                  <a:srgbClr val="7F7F7F"/>
                </a:solidFill>
                <a:latin typeface="Arial"/>
                <a:cs typeface="Arial"/>
              </a:rPr>
              <a:t>sales.baruffaldi@baruffaldi.it</a:t>
            </a:r>
            <a:r>
              <a:rPr lang="fr-FR" sz="1000" dirty="0">
                <a:solidFill>
                  <a:srgbClr val="7F7F7F"/>
                </a:solidFill>
                <a:latin typeface="Arial"/>
                <a:cs typeface="Arial"/>
              </a:rPr>
              <a:t> </a:t>
            </a:r>
          </a:p>
          <a:p>
            <a:r>
              <a:rPr lang="fr-FR" sz="1000" b="1" dirty="0" err="1">
                <a:solidFill>
                  <a:srgbClr val="7F7F7F"/>
                </a:solidFill>
                <a:latin typeface="Arial"/>
                <a:cs typeface="Arial"/>
              </a:rPr>
              <a:t>Registered</a:t>
            </a:r>
            <a:r>
              <a:rPr lang="fr-FR" sz="1000" b="1" dirty="0">
                <a:solidFill>
                  <a:srgbClr val="7F7F7F"/>
                </a:solidFill>
                <a:latin typeface="Arial"/>
                <a:cs typeface="Arial"/>
              </a:rPr>
              <a:t> Office </a:t>
            </a:r>
            <a:endParaRPr lang="fr-FR" sz="1000" dirty="0">
              <a:solidFill>
                <a:srgbClr val="7F7F7F"/>
              </a:solidFill>
              <a:latin typeface="Arial"/>
              <a:cs typeface="Arial"/>
            </a:endParaRPr>
          </a:p>
          <a:p>
            <a:r>
              <a:rPr lang="fr-FR" sz="1000" dirty="0">
                <a:solidFill>
                  <a:srgbClr val="7F7F7F"/>
                </a:solidFill>
                <a:latin typeface="Arial"/>
                <a:cs typeface="Arial"/>
              </a:rPr>
              <a:t>Via Cassino d’</a:t>
            </a:r>
            <a:r>
              <a:rPr lang="fr-FR" sz="1000" dirty="0" err="1">
                <a:solidFill>
                  <a:srgbClr val="7F7F7F"/>
                </a:solidFill>
                <a:latin typeface="Arial"/>
                <a:cs typeface="Arial"/>
              </a:rPr>
              <a:t>Alberi</a:t>
            </a:r>
            <a:r>
              <a:rPr lang="fr-FR" sz="1000" dirty="0">
                <a:solidFill>
                  <a:srgbClr val="7F7F7F"/>
                </a:solidFill>
                <a:latin typeface="Arial"/>
                <a:cs typeface="Arial"/>
              </a:rPr>
              <a:t>, 16 20067 </a:t>
            </a:r>
            <a:r>
              <a:rPr lang="fr-FR" sz="1000" dirty="0" err="1">
                <a:solidFill>
                  <a:srgbClr val="7F7F7F"/>
                </a:solidFill>
                <a:latin typeface="Arial"/>
                <a:cs typeface="Arial"/>
              </a:rPr>
              <a:t>Tribiano</a:t>
            </a:r>
            <a:r>
              <a:rPr lang="fr-FR" sz="1000" dirty="0">
                <a:solidFill>
                  <a:srgbClr val="7F7F7F"/>
                </a:solidFill>
                <a:latin typeface="Arial"/>
                <a:cs typeface="Arial"/>
              </a:rPr>
              <a:t> (MI) - ITALY Tel. +39 02 906090</a:t>
            </a:r>
            <a:br>
              <a:rPr lang="fr-FR" sz="1000" dirty="0">
                <a:solidFill>
                  <a:srgbClr val="7F7F7F"/>
                </a:solidFill>
                <a:latin typeface="Arial"/>
                <a:cs typeface="Arial"/>
              </a:rPr>
            </a:br>
            <a:r>
              <a:rPr lang="fr-FR" sz="1000" dirty="0">
                <a:solidFill>
                  <a:srgbClr val="7F7F7F"/>
                </a:solidFill>
                <a:latin typeface="Arial"/>
                <a:cs typeface="Arial"/>
              </a:rPr>
              <a:t>Fax +39 02 906090014 </a:t>
            </a:r>
          </a:p>
          <a:p>
            <a:endParaRPr lang="it-IT" dirty="0"/>
          </a:p>
        </p:txBody>
      </p:sp>
      <p:sp>
        <p:nvSpPr>
          <p:cNvPr id="18" name="CasellaDiTesto 17"/>
          <p:cNvSpPr txBox="1"/>
          <p:nvPr/>
        </p:nvSpPr>
        <p:spPr>
          <a:xfrm>
            <a:off x="8732985" y="6504084"/>
            <a:ext cx="350506" cy="246221"/>
          </a:xfrm>
          <a:prstGeom prst="rect">
            <a:avLst/>
          </a:prstGeom>
          <a:noFill/>
        </p:spPr>
        <p:txBody>
          <a:bodyPr wrap="square" rtlCol="0">
            <a:spAutoFit/>
          </a:bodyPr>
          <a:lstStyle/>
          <a:p>
            <a:pPr algn="ctr"/>
            <a:r>
              <a:rPr lang="it-IT" sz="1000" dirty="0" smtClean="0">
                <a:solidFill>
                  <a:schemeClr val="bg1"/>
                </a:solidFill>
                <a:latin typeface="Arial"/>
                <a:cs typeface="Arial"/>
              </a:rPr>
              <a:t>40</a:t>
            </a:r>
            <a:endParaRPr lang="it-IT" sz="1000" dirty="0">
              <a:solidFill>
                <a:schemeClr val="bg1"/>
              </a:solidFill>
              <a:latin typeface="Arial"/>
              <a:cs typeface="Arial"/>
            </a:endParaRPr>
          </a:p>
        </p:txBody>
      </p:sp>
    </p:spTree>
    <p:extLst>
      <p:ext uri="{BB962C8B-B14F-4D97-AF65-F5344CB8AC3E}">
        <p14:creationId xmlns:p14="http://schemas.microsoft.com/office/powerpoint/2010/main" xmlns="" val="35243826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LOGHI UFFICIALI.png"/>
          <p:cNvPicPr>
            <a:picLocks noChangeAspect="1"/>
          </p:cNvPicPr>
          <p:nvPr/>
        </p:nvPicPr>
        <p:blipFill>
          <a:blip r:embed="rId2">
            <a:alphaModFix amt="90000"/>
            <a:extLst>
              <a:ext uri="{28A0092B-C50C-407E-A947-70E740481C1C}">
                <a14:useLocalDpi xmlns:a14="http://schemas.microsoft.com/office/drawing/2010/main" xmlns="" val="0"/>
              </a:ext>
            </a:extLst>
          </a:blip>
          <a:stretch>
            <a:fillRect/>
          </a:stretch>
        </p:blipFill>
        <p:spPr>
          <a:xfrm>
            <a:off x="2887184" y="1577464"/>
            <a:ext cx="3368588" cy="3368588"/>
          </a:xfrm>
          <a:prstGeom prst="rect">
            <a:avLst/>
          </a:prstGeom>
        </p:spPr>
      </p:pic>
    </p:spTree>
    <p:extLst>
      <p:ext uri="{BB962C8B-B14F-4D97-AF65-F5344CB8AC3E}">
        <p14:creationId xmlns:p14="http://schemas.microsoft.com/office/powerpoint/2010/main" xmlns="" val="36193675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26629" y="0"/>
            <a:ext cx="5308059" cy="6858000"/>
          </a:xfrm>
          <a:prstGeom prst="rect">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Rettangolo arrotondato 4"/>
          <p:cNvSpPr/>
          <p:nvPr/>
        </p:nvSpPr>
        <p:spPr>
          <a:xfrm>
            <a:off x="8750070" y="6475609"/>
            <a:ext cx="304632" cy="304632"/>
          </a:xfrm>
          <a:prstGeom prst="roundRect">
            <a:avLst/>
          </a:prstGeom>
          <a:solidFill>
            <a:srgbClr val="0092D2"/>
          </a:solidFill>
          <a:ln>
            <a:solidFill>
              <a:srgbClr val="0092C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Rettangolo arrotondato 5"/>
          <p:cNvSpPr/>
          <p:nvPr/>
        </p:nvSpPr>
        <p:spPr>
          <a:xfrm>
            <a:off x="8750070" y="6131293"/>
            <a:ext cx="304632" cy="304632"/>
          </a:xfrm>
          <a:prstGeom prst="round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arrotondato 6"/>
          <p:cNvSpPr/>
          <p:nvPr/>
        </p:nvSpPr>
        <p:spPr>
          <a:xfrm>
            <a:off x="8405750" y="647560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89799" y="584633"/>
            <a:ext cx="7894018" cy="6799840"/>
          </a:xfrm>
          <a:prstGeom prst="rect">
            <a:avLst/>
          </a:prstGeom>
          <a:ln>
            <a:noFill/>
          </a:ln>
        </p:spPr>
      </p:pic>
      <p:cxnSp>
        <p:nvCxnSpPr>
          <p:cNvPr id="10" name="Connettore 1 9"/>
          <p:cNvCxnSpPr/>
          <p:nvPr/>
        </p:nvCxnSpPr>
        <p:spPr>
          <a:xfrm>
            <a:off x="1011438" y="473752"/>
            <a:ext cx="7738632" cy="0"/>
          </a:xfrm>
          <a:prstGeom prst="line">
            <a:avLst/>
          </a:prstGeom>
          <a:ln w="19050" cmpd="sng">
            <a:solidFill>
              <a:schemeClr val="tx1">
                <a:lumMod val="50000"/>
                <a:lumOff val="50000"/>
              </a:schemeClr>
            </a:solidFill>
            <a:prstDash val="solid"/>
          </a:ln>
        </p:spPr>
        <p:style>
          <a:lnRef idx="1">
            <a:schemeClr val="dk1"/>
          </a:lnRef>
          <a:fillRef idx="0">
            <a:schemeClr val="dk1"/>
          </a:fillRef>
          <a:effectRef idx="0">
            <a:schemeClr val="dk1"/>
          </a:effectRef>
          <a:fontRef idx="minor">
            <a:schemeClr val="tx1"/>
          </a:fontRef>
        </p:style>
      </p:cxnSp>
      <p:sp>
        <p:nvSpPr>
          <p:cNvPr id="11" name="Rettangolo arrotondato 10"/>
          <p:cNvSpPr/>
          <p:nvPr/>
        </p:nvSpPr>
        <p:spPr>
          <a:xfrm>
            <a:off x="78644" y="64099"/>
            <a:ext cx="830449" cy="830449"/>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Rettangolo arrotondato 11"/>
          <p:cNvSpPr/>
          <p:nvPr/>
        </p:nvSpPr>
        <p:spPr>
          <a:xfrm>
            <a:off x="426628" y="984830"/>
            <a:ext cx="460155" cy="460155"/>
          </a:xfrm>
          <a:prstGeom prst="roundRect">
            <a:avLst/>
          </a:prstGeom>
          <a:solidFill>
            <a:srgbClr val="0092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Rettangolo arrotondato 12"/>
          <p:cNvSpPr/>
          <p:nvPr/>
        </p:nvSpPr>
        <p:spPr>
          <a:xfrm>
            <a:off x="82309" y="148466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6" name="Immagine 15" descr="LOGHI UFFICIALI.png"/>
          <p:cNvPicPr>
            <a:picLocks noChangeAspect="1"/>
          </p:cNvPicPr>
          <p:nvPr/>
        </p:nvPicPr>
        <p:blipFill>
          <a:blip r:embed="rId3">
            <a:alphaModFix amt="90000"/>
            <a:extLst>
              <a:ext uri="{28A0092B-C50C-407E-A947-70E740481C1C}">
                <a14:useLocalDpi xmlns:a14="http://schemas.microsoft.com/office/drawing/2010/main" xmlns="" val="0"/>
              </a:ext>
            </a:extLst>
          </a:blip>
          <a:stretch>
            <a:fillRect/>
          </a:stretch>
        </p:blipFill>
        <p:spPr>
          <a:xfrm>
            <a:off x="133747" y="131091"/>
            <a:ext cx="734372" cy="734372"/>
          </a:xfrm>
          <a:prstGeom prst="rect">
            <a:avLst/>
          </a:prstGeom>
        </p:spPr>
      </p:pic>
      <p:sp>
        <p:nvSpPr>
          <p:cNvPr id="17" name="CasellaDiTesto 16"/>
          <p:cNvSpPr txBox="1"/>
          <p:nvPr/>
        </p:nvSpPr>
        <p:spPr>
          <a:xfrm>
            <a:off x="901016" y="91809"/>
            <a:ext cx="8153686" cy="711990"/>
          </a:xfrm>
          <a:prstGeom prst="rect">
            <a:avLst/>
          </a:prstGeom>
          <a:noFill/>
        </p:spPr>
        <p:txBody>
          <a:bodyPr wrap="square" rtlCol="0">
            <a:spAutoFit/>
          </a:bodyPr>
          <a:lstStyle/>
          <a:p>
            <a:pPr>
              <a:lnSpc>
                <a:spcPct val="120000"/>
              </a:lnSpc>
            </a:pPr>
            <a:r>
              <a:rPr lang="it-IT" sz="1700" b="1" dirty="0" err="1" smtClean="0">
                <a:solidFill>
                  <a:srgbClr val="0092CF"/>
                </a:solidFill>
                <a:latin typeface="Arial"/>
                <a:cs typeface="Arial"/>
              </a:rPr>
              <a:t>Turrets</a:t>
            </a:r>
            <a:r>
              <a:rPr lang="it-IT" sz="1700" b="1" dirty="0" smtClean="0">
                <a:solidFill>
                  <a:srgbClr val="0092CF"/>
                </a:solidFill>
                <a:latin typeface="Arial"/>
                <a:cs typeface="Arial"/>
              </a:rPr>
              <a:t> </a:t>
            </a:r>
            <a:r>
              <a:rPr lang="it-IT" sz="1700" b="1" dirty="0" err="1" smtClean="0">
                <a:solidFill>
                  <a:srgbClr val="0092CF"/>
                </a:solidFill>
                <a:latin typeface="Arial"/>
                <a:cs typeface="Arial"/>
              </a:rPr>
              <a:t>controlled</a:t>
            </a:r>
            <a:r>
              <a:rPr lang="it-IT" sz="1700" b="1" dirty="0" smtClean="0">
                <a:solidFill>
                  <a:srgbClr val="0092CF"/>
                </a:solidFill>
                <a:latin typeface="Arial"/>
                <a:cs typeface="Arial"/>
              </a:rPr>
              <a:t> by servo-</a:t>
            </a:r>
            <a:r>
              <a:rPr lang="it-IT" sz="1700" b="1" dirty="0" err="1" smtClean="0">
                <a:solidFill>
                  <a:srgbClr val="0092CF"/>
                </a:solidFill>
                <a:latin typeface="Arial"/>
                <a:cs typeface="Arial"/>
              </a:rPr>
              <a:t>motor</a:t>
            </a:r>
            <a:endParaRPr lang="it-IT" sz="1700" b="1" dirty="0">
              <a:solidFill>
                <a:srgbClr val="0092CF"/>
              </a:solidFill>
              <a:latin typeface="Arial"/>
              <a:cs typeface="Arial"/>
            </a:endParaRPr>
          </a:p>
          <a:p>
            <a:pPr>
              <a:lnSpc>
                <a:spcPct val="120000"/>
              </a:lnSpc>
            </a:pPr>
            <a:r>
              <a:rPr lang="it-IT" sz="1600" dirty="0" smtClean="0">
                <a:solidFill>
                  <a:srgbClr val="7F7F7F"/>
                </a:solidFill>
                <a:latin typeface="Arial"/>
                <a:cs typeface="Arial"/>
              </a:rPr>
              <a:t>Technical data</a:t>
            </a:r>
            <a:endParaRPr lang="it-IT" sz="1600" dirty="0">
              <a:solidFill>
                <a:srgbClr val="7F7F7F"/>
              </a:solidFill>
              <a:latin typeface="Arial"/>
              <a:cs typeface="Arial"/>
            </a:endParaRPr>
          </a:p>
        </p:txBody>
      </p:sp>
      <p:sp>
        <p:nvSpPr>
          <p:cNvPr id="18" name="CasellaDiTesto 17"/>
          <p:cNvSpPr txBox="1"/>
          <p:nvPr/>
        </p:nvSpPr>
        <p:spPr>
          <a:xfrm rot="16200000">
            <a:off x="-1429187" y="2510151"/>
            <a:ext cx="3711631" cy="707886"/>
          </a:xfrm>
          <a:prstGeom prst="rect">
            <a:avLst/>
          </a:prstGeom>
          <a:noFill/>
          <a:effectLst>
            <a:outerShdw blurRad="50800" dist="38100" dir="2700000" algn="tl" rotWithShape="0">
              <a:prstClr val="black">
                <a:alpha val="40000"/>
              </a:prstClr>
            </a:outerShdw>
          </a:effectLst>
        </p:spPr>
        <p:txBody>
          <a:bodyPr wrap="square" rtlCol="0">
            <a:spAutoFit/>
          </a:bodyPr>
          <a:lstStyle/>
          <a:p>
            <a:r>
              <a:rPr lang="it-IT" sz="4000" b="1" dirty="0" smtClean="0">
                <a:solidFill>
                  <a:srgbClr val="0092CF"/>
                </a:solidFill>
                <a:latin typeface="Arial"/>
                <a:cs typeface="Arial"/>
              </a:rPr>
              <a:t>TB </a:t>
            </a:r>
            <a:r>
              <a:rPr lang="it-IT" sz="4000" b="1" dirty="0" err="1" smtClean="0">
                <a:solidFill>
                  <a:srgbClr val="0092CF"/>
                </a:solidFill>
                <a:latin typeface="Arial"/>
                <a:cs typeface="Arial"/>
              </a:rPr>
              <a:t>series</a:t>
            </a:r>
            <a:endParaRPr lang="it-IT" sz="4000" b="1" dirty="0">
              <a:solidFill>
                <a:srgbClr val="0092CF"/>
              </a:solidFill>
              <a:latin typeface="Arial"/>
              <a:cs typeface="Arial"/>
            </a:endParaRPr>
          </a:p>
        </p:txBody>
      </p:sp>
      <p:sp>
        <p:nvSpPr>
          <p:cNvPr id="14" name="CasellaDiTesto 13"/>
          <p:cNvSpPr txBox="1"/>
          <p:nvPr/>
        </p:nvSpPr>
        <p:spPr>
          <a:xfrm>
            <a:off x="8732985" y="6504084"/>
            <a:ext cx="350506" cy="246221"/>
          </a:xfrm>
          <a:prstGeom prst="rect">
            <a:avLst/>
          </a:prstGeom>
          <a:noFill/>
        </p:spPr>
        <p:txBody>
          <a:bodyPr wrap="square" rtlCol="0">
            <a:spAutoFit/>
          </a:bodyPr>
          <a:lstStyle/>
          <a:p>
            <a:pPr algn="ctr"/>
            <a:r>
              <a:rPr lang="it-IT" sz="1000" dirty="0" smtClean="0">
                <a:solidFill>
                  <a:schemeClr val="bg1"/>
                </a:solidFill>
                <a:latin typeface="Arial"/>
                <a:cs typeface="Arial"/>
              </a:rPr>
              <a:t>5</a:t>
            </a:r>
            <a:endParaRPr lang="it-IT" sz="1000" dirty="0">
              <a:solidFill>
                <a:schemeClr val="bg1"/>
              </a:solidFill>
              <a:latin typeface="Arial"/>
              <a:cs typeface="Arial"/>
            </a:endParaRPr>
          </a:p>
        </p:txBody>
      </p:sp>
    </p:spTree>
    <p:extLst>
      <p:ext uri="{BB962C8B-B14F-4D97-AF65-F5344CB8AC3E}">
        <p14:creationId xmlns:p14="http://schemas.microsoft.com/office/powerpoint/2010/main" xmlns="" val="1252632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p:cNvSpPr/>
          <p:nvPr/>
        </p:nvSpPr>
        <p:spPr>
          <a:xfrm>
            <a:off x="426630" y="0"/>
            <a:ext cx="697892" cy="6858000"/>
          </a:xfrm>
          <a:prstGeom prst="rect">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Rettangolo arrotondato 4"/>
          <p:cNvSpPr/>
          <p:nvPr/>
        </p:nvSpPr>
        <p:spPr>
          <a:xfrm>
            <a:off x="8750070" y="6475609"/>
            <a:ext cx="304632" cy="304632"/>
          </a:xfrm>
          <a:prstGeom prst="roundRect">
            <a:avLst/>
          </a:prstGeom>
          <a:solidFill>
            <a:srgbClr val="0092D2"/>
          </a:solidFill>
          <a:ln>
            <a:solidFill>
              <a:srgbClr val="0092C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Rettangolo arrotondato 5"/>
          <p:cNvSpPr/>
          <p:nvPr/>
        </p:nvSpPr>
        <p:spPr>
          <a:xfrm>
            <a:off x="8750070" y="6131293"/>
            <a:ext cx="304632" cy="304632"/>
          </a:xfrm>
          <a:prstGeom prst="round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arrotondato 6"/>
          <p:cNvSpPr/>
          <p:nvPr/>
        </p:nvSpPr>
        <p:spPr>
          <a:xfrm>
            <a:off x="8405750" y="647560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0" name="Connettore 1 9"/>
          <p:cNvCxnSpPr/>
          <p:nvPr/>
        </p:nvCxnSpPr>
        <p:spPr>
          <a:xfrm>
            <a:off x="1011438" y="473752"/>
            <a:ext cx="7738632" cy="0"/>
          </a:xfrm>
          <a:prstGeom prst="line">
            <a:avLst/>
          </a:prstGeom>
          <a:ln w="19050" cmpd="sng">
            <a:solidFill>
              <a:schemeClr val="tx1">
                <a:lumMod val="50000"/>
                <a:lumOff val="50000"/>
              </a:schemeClr>
            </a:solidFill>
            <a:prstDash val="solid"/>
          </a:ln>
        </p:spPr>
        <p:style>
          <a:lnRef idx="1">
            <a:schemeClr val="dk1"/>
          </a:lnRef>
          <a:fillRef idx="0">
            <a:schemeClr val="dk1"/>
          </a:fillRef>
          <a:effectRef idx="0">
            <a:schemeClr val="dk1"/>
          </a:effectRef>
          <a:fontRef idx="minor">
            <a:schemeClr val="tx1"/>
          </a:fontRef>
        </p:style>
      </p:cxnSp>
      <p:sp>
        <p:nvSpPr>
          <p:cNvPr id="11" name="Rettangolo arrotondato 10"/>
          <p:cNvSpPr/>
          <p:nvPr/>
        </p:nvSpPr>
        <p:spPr>
          <a:xfrm>
            <a:off x="78644" y="64099"/>
            <a:ext cx="830449" cy="830449"/>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Rettangolo arrotondato 11"/>
          <p:cNvSpPr/>
          <p:nvPr/>
        </p:nvSpPr>
        <p:spPr>
          <a:xfrm>
            <a:off x="426628" y="984830"/>
            <a:ext cx="460155" cy="460155"/>
          </a:xfrm>
          <a:prstGeom prst="roundRect">
            <a:avLst/>
          </a:prstGeom>
          <a:solidFill>
            <a:srgbClr val="0092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Rettangolo arrotondato 12"/>
          <p:cNvSpPr/>
          <p:nvPr/>
        </p:nvSpPr>
        <p:spPr>
          <a:xfrm>
            <a:off x="82309" y="148466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6" name="Immagine 15" descr="LOGHI UFFICIALI.png"/>
          <p:cNvPicPr>
            <a:picLocks noChangeAspect="1"/>
          </p:cNvPicPr>
          <p:nvPr/>
        </p:nvPicPr>
        <p:blipFill>
          <a:blip r:embed="rId2">
            <a:alphaModFix amt="90000"/>
            <a:extLst>
              <a:ext uri="{28A0092B-C50C-407E-A947-70E740481C1C}">
                <a14:useLocalDpi xmlns:a14="http://schemas.microsoft.com/office/drawing/2010/main" xmlns="" val="0"/>
              </a:ext>
            </a:extLst>
          </a:blip>
          <a:stretch>
            <a:fillRect/>
          </a:stretch>
        </p:blipFill>
        <p:spPr>
          <a:xfrm>
            <a:off x="133747" y="131091"/>
            <a:ext cx="734372" cy="734372"/>
          </a:xfrm>
          <a:prstGeom prst="rect">
            <a:avLst/>
          </a:prstGeom>
        </p:spPr>
      </p:pic>
      <p:sp>
        <p:nvSpPr>
          <p:cNvPr id="17" name="CasellaDiTesto 16"/>
          <p:cNvSpPr txBox="1"/>
          <p:nvPr/>
        </p:nvSpPr>
        <p:spPr>
          <a:xfrm>
            <a:off x="901016" y="91809"/>
            <a:ext cx="8153686" cy="711990"/>
          </a:xfrm>
          <a:prstGeom prst="rect">
            <a:avLst/>
          </a:prstGeom>
          <a:noFill/>
        </p:spPr>
        <p:txBody>
          <a:bodyPr wrap="square" rtlCol="0">
            <a:spAutoFit/>
          </a:bodyPr>
          <a:lstStyle/>
          <a:p>
            <a:pPr>
              <a:lnSpc>
                <a:spcPct val="120000"/>
              </a:lnSpc>
            </a:pPr>
            <a:r>
              <a:rPr lang="it-IT" sz="1700" b="1" dirty="0" err="1" smtClean="0">
                <a:solidFill>
                  <a:srgbClr val="0092CF"/>
                </a:solidFill>
                <a:latin typeface="Arial"/>
                <a:cs typeface="Arial"/>
              </a:rPr>
              <a:t>Turrets</a:t>
            </a:r>
            <a:r>
              <a:rPr lang="it-IT" sz="1700" b="1" dirty="0" smtClean="0">
                <a:solidFill>
                  <a:srgbClr val="0092CF"/>
                </a:solidFill>
                <a:latin typeface="Arial"/>
                <a:cs typeface="Arial"/>
              </a:rPr>
              <a:t> </a:t>
            </a:r>
            <a:r>
              <a:rPr lang="it-IT" sz="1700" b="1" dirty="0" err="1" smtClean="0">
                <a:solidFill>
                  <a:srgbClr val="0092CF"/>
                </a:solidFill>
                <a:latin typeface="Arial"/>
                <a:cs typeface="Arial"/>
              </a:rPr>
              <a:t>controlled</a:t>
            </a:r>
            <a:r>
              <a:rPr lang="it-IT" sz="1700" b="1" dirty="0" smtClean="0">
                <a:solidFill>
                  <a:srgbClr val="0092CF"/>
                </a:solidFill>
                <a:latin typeface="Arial"/>
                <a:cs typeface="Arial"/>
              </a:rPr>
              <a:t> by servo-</a:t>
            </a:r>
            <a:r>
              <a:rPr lang="it-IT" sz="1700" b="1" dirty="0" err="1" smtClean="0">
                <a:solidFill>
                  <a:srgbClr val="0092CF"/>
                </a:solidFill>
                <a:latin typeface="Arial"/>
                <a:cs typeface="Arial"/>
              </a:rPr>
              <a:t>motor</a:t>
            </a:r>
            <a:endParaRPr lang="it-IT" sz="1700" b="1" dirty="0">
              <a:solidFill>
                <a:srgbClr val="0092CF"/>
              </a:solidFill>
              <a:latin typeface="Arial"/>
              <a:cs typeface="Arial"/>
            </a:endParaRPr>
          </a:p>
          <a:p>
            <a:pPr>
              <a:lnSpc>
                <a:spcPct val="120000"/>
              </a:lnSpc>
            </a:pPr>
            <a:r>
              <a:rPr lang="it-IT" sz="1600" dirty="0" smtClean="0">
                <a:solidFill>
                  <a:srgbClr val="7F7F7F"/>
                </a:solidFill>
                <a:latin typeface="Arial"/>
                <a:cs typeface="Arial"/>
              </a:rPr>
              <a:t>Technical </a:t>
            </a:r>
            <a:r>
              <a:rPr lang="it-IT" sz="1600" dirty="0" err="1" smtClean="0">
                <a:solidFill>
                  <a:srgbClr val="7F7F7F"/>
                </a:solidFill>
                <a:latin typeface="Arial"/>
                <a:cs typeface="Arial"/>
              </a:rPr>
              <a:t>section</a:t>
            </a:r>
            <a:endParaRPr lang="it-IT" sz="1600" dirty="0">
              <a:solidFill>
                <a:srgbClr val="7F7F7F"/>
              </a:solidFill>
              <a:latin typeface="Arial"/>
              <a:cs typeface="Arial"/>
            </a:endParaRPr>
          </a:p>
        </p:txBody>
      </p:sp>
      <p:sp>
        <p:nvSpPr>
          <p:cNvPr id="18" name="CasellaDiTesto 17"/>
          <p:cNvSpPr txBox="1"/>
          <p:nvPr/>
        </p:nvSpPr>
        <p:spPr>
          <a:xfrm rot="16200000">
            <a:off x="-1429187" y="2510151"/>
            <a:ext cx="3711631" cy="707886"/>
          </a:xfrm>
          <a:prstGeom prst="rect">
            <a:avLst/>
          </a:prstGeom>
          <a:noFill/>
          <a:effectLst>
            <a:outerShdw blurRad="50800" dist="38100" dir="2700000" algn="tl" rotWithShape="0">
              <a:prstClr val="black">
                <a:alpha val="40000"/>
              </a:prstClr>
            </a:outerShdw>
          </a:effectLst>
        </p:spPr>
        <p:txBody>
          <a:bodyPr wrap="square" rtlCol="0">
            <a:spAutoFit/>
          </a:bodyPr>
          <a:lstStyle/>
          <a:p>
            <a:r>
              <a:rPr lang="it-IT" sz="4000" b="1" dirty="0" smtClean="0">
                <a:solidFill>
                  <a:srgbClr val="0092CF"/>
                </a:solidFill>
                <a:latin typeface="Arial"/>
                <a:cs typeface="Arial"/>
              </a:rPr>
              <a:t>TB </a:t>
            </a:r>
            <a:r>
              <a:rPr lang="it-IT" sz="4000" b="1" dirty="0" err="1" smtClean="0">
                <a:solidFill>
                  <a:srgbClr val="0092CF"/>
                </a:solidFill>
                <a:latin typeface="Arial"/>
                <a:cs typeface="Arial"/>
              </a:rPr>
              <a:t>series</a:t>
            </a:r>
            <a:endParaRPr lang="it-IT" sz="4000" b="1" dirty="0">
              <a:solidFill>
                <a:srgbClr val="0092CF"/>
              </a:solidFill>
              <a:latin typeface="Arial"/>
              <a:cs typeface="Arial"/>
            </a:endParaRPr>
          </a:p>
        </p:txBody>
      </p:sp>
      <p:pic>
        <p:nvPicPr>
          <p:cNvPr id="4" name="Immagine 3" descr="TB200.pdf"/>
          <p:cNvPicPr>
            <a:picLocks noChangeAspect="1"/>
          </p:cNvPicPr>
          <p:nvPr/>
        </p:nvPicPr>
        <p:blipFill rotWithShape="1">
          <a:blip r:embed="rId3">
            <a:extLst>
              <a:ext uri="{28A0092B-C50C-407E-A947-70E740481C1C}">
                <a14:useLocalDpi xmlns:a14="http://schemas.microsoft.com/office/drawing/2010/main" xmlns="" val="0"/>
              </a:ext>
            </a:extLst>
          </a:blip>
          <a:srcRect l="1145" r="-3112"/>
          <a:stretch/>
        </p:blipFill>
        <p:spPr>
          <a:xfrm>
            <a:off x="1224000" y="1008278"/>
            <a:ext cx="7632000" cy="5292800"/>
          </a:xfrm>
          <a:prstGeom prst="rect">
            <a:avLst/>
          </a:prstGeom>
        </p:spPr>
      </p:pic>
      <p:sp>
        <p:nvSpPr>
          <p:cNvPr id="19" name="CasellaDiTesto 18"/>
          <p:cNvSpPr txBox="1"/>
          <p:nvPr/>
        </p:nvSpPr>
        <p:spPr>
          <a:xfrm>
            <a:off x="8732985" y="6504084"/>
            <a:ext cx="350506" cy="246221"/>
          </a:xfrm>
          <a:prstGeom prst="rect">
            <a:avLst/>
          </a:prstGeom>
          <a:noFill/>
        </p:spPr>
        <p:txBody>
          <a:bodyPr wrap="square" rtlCol="0">
            <a:spAutoFit/>
          </a:bodyPr>
          <a:lstStyle/>
          <a:p>
            <a:pPr algn="ctr"/>
            <a:r>
              <a:rPr lang="it-IT" sz="1000" dirty="0" smtClean="0">
                <a:solidFill>
                  <a:schemeClr val="bg1"/>
                </a:solidFill>
                <a:latin typeface="Arial"/>
                <a:cs typeface="Arial"/>
              </a:rPr>
              <a:t>6</a:t>
            </a:r>
            <a:endParaRPr lang="it-IT" sz="1000" dirty="0">
              <a:solidFill>
                <a:schemeClr val="bg1"/>
              </a:solidFill>
              <a:latin typeface="Arial"/>
              <a:cs typeface="Arial"/>
            </a:endParaRPr>
          </a:p>
        </p:txBody>
      </p:sp>
    </p:spTree>
    <p:extLst>
      <p:ext uri="{BB962C8B-B14F-4D97-AF65-F5344CB8AC3E}">
        <p14:creationId xmlns:p14="http://schemas.microsoft.com/office/powerpoint/2010/main" xmlns="" val="10381315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p:cNvSpPr/>
          <p:nvPr/>
        </p:nvSpPr>
        <p:spPr>
          <a:xfrm>
            <a:off x="426630" y="0"/>
            <a:ext cx="697892" cy="6858000"/>
          </a:xfrm>
          <a:prstGeom prst="rect">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Rettangolo arrotondato 4"/>
          <p:cNvSpPr/>
          <p:nvPr/>
        </p:nvSpPr>
        <p:spPr>
          <a:xfrm>
            <a:off x="8750070" y="6475609"/>
            <a:ext cx="304632" cy="304632"/>
          </a:xfrm>
          <a:prstGeom prst="roundRect">
            <a:avLst/>
          </a:prstGeom>
          <a:solidFill>
            <a:srgbClr val="0092D2"/>
          </a:solidFill>
          <a:ln>
            <a:solidFill>
              <a:srgbClr val="0092C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Rettangolo arrotondato 5"/>
          <p:cNvSpPr/>
          <p:nvPr/>
        </p:nvSpPr>
        <p:spPr>
          <a:xfrm>
            <a:off x="8750070" y="6131293"/>
            <a:ext cx="304632" cy="304632"/>
          </a:xfrm>
          <a:prstGeom prst="round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arrotondato 6"/>
          <p:cNvSpPr/>
          <p:nvPr/>
        </p:nvSpPr>
        <p:spPr>
          <a:xfrm>
            <a:off x="8405750" y="647560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0" name="Connettore 1 9"/>
          <p:cNvCxnSpPr/>
          <p:nvPr/>
        </p:nvCxnSpPr>
        <p:spPr>
          <a:xfrm>
            <a:off x="1011438" y="473752"/>
            <a:ext cx="7738632" cy="0"/>
          </a:xfrm>
          <a:prstGeom prst="line">
            <a:avLst/>
          </a:prstGeom>
          <a:ln w="19050" cmpd="sng">
            <a:solidFill>
              <a:schemeClr val="tx1">
                <a:lumMod val="50000"/>
                <a:lumOff val="50000"/>
              </a:schemeClr>
            </a:solidFill>
            <a:prstDash val="solid"/>
          </a:ln>
        </p:spPr>
        <p:style>
          <a:lnRef idx="1">
            <a:schemeClr val="dk1"/>
          </a:lnRef>
          <a:fillRef idx="0">
            <a:schemeClr val="dk1"/>
          </a:fillRef>
          <a:effectRef idx="0">
            <a:schemeClr val="dk1"/>
          </a:effectRef>
          <a:fontRef idx="minor">
            <a:schemeClr val="tx1"/>
          </a:fontRef>
        </p:style>
      </p:cxnSp>
      <p:sp>
        <p:nvSpPr>
          <p:cNvPr id="11" name="Rettangolo arrotondato 10"/>
          <p:cNvSpPr/>
          <p:nvPr/>
        </p:nvSpPr>
        <p:spPr>
          <a:xfrm>
            <a:off x="78644" y="64099"/>
            <a:ext cx="830449" cy="830449"/>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Rettangolo arrotondato 11"/>
          <p:cNvSpPr/>
          <p:nvPr/>
        </p:nvSpPr>
        <p:spPr>
          <a:xfrm>
            <a:off x="426628" y="984830"/>
            <a:ext cx="460155" cy="460155"/>
          </a:xfrm>
          <a:prstGeom prst="roundRect">
            <a:avLst/>
          </a:prstGeom>
          <a:solidFill>
            <a:srgbClr val="0092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Rettangolo arrotondato 12"/>
          <p:cNvSpPr/>
          <p:nvPr/>
        </p:nvSpPr>
        <p:spPr>
          <a:xfrm>
            <a:off x="82309" y="148466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6" name="Immagine 15" descr="LOGHI UFFICIALI.png"/>
          <p:cNvPicPr>
            <a:picLocks noChangeAspect="1"/>
          </p:cNvPicPr>
          <p:nvPr/>
        </p:nvPicPr>
        <p:blipFill>
          <a:blip r:embed="rId3">
            <a:alphaModFix amt="90000"/>
            <a:extLst>
              <a:ext uri="{28A0092B-C50C-407E-A947-70E740481C1C}">
                <a14:useLocalDpi xmlns:a14="http://schemas.microsoft.com/office/drawing/2010/main" xmlns="" val="0"/>
              </a:ext>
            </a:extLst>
          </a:blip>
          <a:stretch>
            <a:fillRect/>
          </a:stretch>
        </p:blipFill>
        <p:spPr>
          <a:xfrm>
            <a:off x="133747" y="131091"/>
            <a:ext cx="734372" cy="734372"/>
          </a:xfrm>
          <a:prstGeom prst="rect">
            <a:avLst/>
          </a:prstGeom>
        </p:spPr>
      </p:pic>
      <p:sp>
        <p:nvSpPr>
          <p:cNvPr id="17" name="CasellaDiTesto 16"/>
          <p:cNvSpPr txBox="1"/>
          <p:nvPr/>
        </p:nvSpPr>
        <p:spPr>
          <a:xfrm>
            <a:off x="901016" y="91809"/>
            <a:ext cx="8153686" cy="711990"/>
          </a:xfrm>
          <a:prstGeom prst="rect">
            <a:avLst/>
          </a:prstGeom>
          <a:noFill/>
        </p:spPr>
        <p:txBody>
          <a:bodyPr wrap="square" rtlCol="0">
            <a:spAutoFit/>
          </a:bodyPr>
          <a:lstStyle/>
          <a:p>
            <a:pPr>
              <a:lnSpc>
                <a:spcPct val="120000"/>
              </a:lnSpc>
            </a:pPr>
            <a:r>
              <a:rPr lang="it-IT" sz="1700" b="1" dirty="0" err="1" smtClean="0">
                <a:solidFill>
                  <a:srgbClr val="0092CF"/>
                </a:solidFill>
                <a:latin typeface="Arial"/>
                <a:cs typeface="Arial"/>
              </a:rPr>
              <a:t>Turrets</a:t>
            </a:r>
            <a:r>
              <a:rPr lang="it-IT" sz="1700" b="1" dirty="0" smtClean="0">
                <a:solidFill>
                  <a:srgbClr val="0092CF"/>
                </a:solidFill>
                <a:latin typeface="Arial"/>
                <a:cs typeface="Arial"/>
              </a:rPr>
              <a:t> </a:t>
            </a:r>
            <a:r>
              <a:rPr lang="it-IT" sz="1700" b="1" dirty="0" err="1" smtClean="0">
                <a:solidFill>
                  <a:srgbClr val="0092CF"/>
                </a:solidFill>
                <a:latin typeface="Arial"/>
                <a:cs typeface="Arial"/>
              </a:rPr>
              <a:t>controlled</a:t>
            </a:r>
            <a:r>
              <a:rPr lang="it-IT" sz="1700" b="1" dirty="0" smtClean="0">
                <a:solidFill>
                  <a:srgbClr val="0092CF"/>
                </a:solidFill>
                <a:latin typeface="Arial"/>
                <a:cs typeface="Arial"/>
              </a:rPr>
              <a:t> by servo-</a:t>
            </a:r>
            <a:r>
              <a:rPr lang="it-IT" sz="1700" b="1" dirty="0" err="1" smtClean="0">
                <a:solidFill>
                  <a:srgbClr val="0092CF"/>
                </a:solidFill>
                <a:latin typeface="Arial"/>
                <a:cs typeface="Arial"/>
              </a:rPr>
              <a:t>motor</a:t>
            </a:r>
            <a:endParaRPr lang="it-IT" sz="1700" b="1" dirty="0">
              <a:solidFill>
                <a:srgbClr val="0092CF"/>
              </a:solidFill>
              <a:latin typeface="Arial"/>
              <a:cs typeface="Arial"/>
            </a:endParaRPr>
          </a:p>
          <a:p>
            <a:pPr>
              <a:lnSpc>
                <a:spcPct val="120000"/>
              </a:lnSpc>
            </a:pPr>
            <a:r>
              <a:rPr lang="it-IT" sz="1600" dirty="0" smtClean="0">
                <a:solidFill>
                  <a:srgbClr val="7F7F7F"/>
                </a:solidFill>
                <a:latin typeface="Arial"/>
                <a:cs typeface="Arial"/>
              </a:rPr>
              <a:t>TB 500</a:t>
            </a:r>
            <a:endParaRPr lang="it-IT" sz="1600" dirty="0">
              <a:solidFill>
                <a:srgbClr val="7F7F7F"/>
              </a:solidFill>
              <a:latin typeface="Arial"/>
              <a:cs typeface="Arial"/>
            </a:endParaRPr>
          </a:p>
        </p:txBody>
      </p:sp>
      <p:sp>
        <p:nvSpPr>
          <p:cNvPr id="18" name="CasellaDiTesto 17"/>
          <p:cNvSpPr txBox="1"/>
          <p:nvPr/>
        </p:nvSpPr>
        <p:spPr>
          <a:xfrm rot="16200000">
            <a:off x="-1429187" y="2510151"/>
            <a:ext cx="3711631" cy="707886"/>
          </a:xfrm>
          <a:prstGeom prst="rect">
            <a:avLst/>
          </a:prstGeom>
          <a:noFill/>
          <a:effectLst>
            <a:outerShdw blurRad="50800" dist="38100" dir="2700000" algn="tl" rotWithShape="0">
              <a:prstClr val="black">
                <a:alpha val="40000"/>
              </a:prstClr>
            </a:outerShdw>
          </a:effectLst>
        </p:spPr>
        <p:txBody>
          <a:bodyPr wrap="square" rtlCol="0">
            <a:spAutoFit/>
          </a:bodyPr>
          <a:lstStyle/>
          <a:p>
            <a:r>
              <a:rPr lang="it-IT" sz="4000" b="1" dirty="0" smtClean="0">
                <a:solidFill>
                  <a:srgbClr val="0092CF"/>
                </a:solidFill>
                <a:latin typeface="Arial"/>
                <a:cs typeface="Arial"/>
              </a:rPr>
              <a:t>TB </a:t>
            </a:r>
            <a:r>
              <a:rPr lang="it-IT" sz="4000" b="1" dirty="0" err="1" smtClean="0">
                <a:solidFill>
                  <a:srgbClr val="0092CF"/>
                </a:solidFill>
                <a:latin typeface="Arial"/>
                <a:cs typeface="Arial"/>
              </a:rPr>
              <a:t>series</a:t>
            </a:r>
            <a:endParaRPr lang="it-IT" sz="4000" b="1" dirty="0">
              <a:solidFill>
                <a:srgbClr val="0092CF"/>
              </a:solidFill>
              <a:latin typeface="Arial"/>
              <a:cs typeface="Arial"/>
            </a:endParaRPr>
          </a:p>
        </p:txBody>
      </p:sp>
      <p:sp>
        <p:nvSpPr>
          <p:cNvPr id="19" name="CasellaDiTesto 18"/>
          <p:cNvSpPr txBox="1"/>
          <p:nvPr/>
        </p:nvSpPr>
        <p:spPr>
          <a:xfrm>
            <a:off x="8732985" y="6504084"/>
            <a:ext cx="350506" cy="246221"/>
          </a:xfrm>
          <a:prstGeom prst="rect">
            <a:avLst/>
          </a:prstGeom>
          <a:noFill/>
        </p:spPr>
        <p:txBody>
          <a:bodyPr wrap="square" rtlCol="0">
            <a:spAutoFit/>
          </a:bodyPr>
          <a:lstStyle/>
          <a:p>
            <a:pPr algn="ctr"/>
            <a:r>
              <a:rPr lang="it-IT" sz="1000" dirty="0" smtClean="0">
                <a:solidFill>
                  <a:schemeClr val="bg1"/>
                </a:solidFill>
                <a:latin typeface="Arial"/>
                <a:cs typeface="Arial"/>
              </a:rPr>
              <a:t>7</a:t>
            </a:r>
            <a:endParaRPr lang="it-IT" sz="1000" dirty="0">
              <a:solidFill>
                <a:schemeClr val="bg1"/>
              </a:solidFill>
              <a:latin typeface="Arial"/>
              <a:cs typeface="Arial"/>
            </a:endParaRPr>
          </a:p>
        </p:txBody>
      </p:sp>
      <p:graphicFrame>
        <p:nvGraphicFramePr>
          <p:cNvPr id="21" name="Oggetto 20"/>
          <p:cNvGraphicFramePr>
            <a:graphicFrameLocks noChangeAspect="1"/>
          </p:cNvGraphicFramePr>
          <p:nvPr/>
        </p:nvGraphicFramePr>
        <p:xfrm>
          <a:off x="1136709" y="1087143"/>
          <a:ext cx="7047361" cy="4984540"/>
        </p:xfrm>
        <a:graphic>
          <a:graphicData uri="http://schemas.openxmlformats.org/presentationml/2006/ole">
            <p:oleObj spid="_x0000_s1029" name="Acrobat Document" r:id="rId4" imgW="16038095" imgH="11342857" progId="AcroExch.Document.7">
              <p:embed/>
            </p:oleObj>
          </a:graphicData>
        </a:graphic>
      </p:graphicFrame>
    </p:spTree>
    <p:extLst>
      <p:ext uri="{BB962C8B-B14F-4D97-AF65-F5344CB8AC3E}">
        <p14:creationId xmlns:p14="http://schemas.microsoft.com/office/powerpoint/2010/main" xmlns="" val="10381315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p:cNvSpPr/>
          <p:nvPr/>
        </p:nvSpPr>
        <p:spPr>
          <a:xfrm>
            <a:off x="426630" y="0"/>
            <a:ext cx="697892" cy="6858000"/>
          </a:xfrm>
          <a:prstGeom prst="rect">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Rettangolo arrotondato 4"/>
          <p:cNvSpPr/>
          <p:nvPr/>
        </p:nvSpPr>
        <p:spPr>
          <a:xfrm>
            <a:off x="8750070" y="6475609"/>
            <a:ext cx="304632" cy="304632"/>
          </a:xfrm>
          <a:prstGeom prst="roundRect">
            <a:avLst/>
          </a:prstGeom>
          <a:solidFill>
            <a:srgbClr val="0092D2"/>
          </a:solidFill>
          <a:ln>
            <a:solidFill>
              <a:srgbClr val="0092C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Rettangolo arrotondato 5"/>
          <p:cNvSpPr/>
          <p:nvPr/>
        </p:nvSpPr>
        <p:spPr>
          <a:xfrm>
            <a:off x="8750070" y="6131293"/>
            <a:ext cx="304632" cy="304632"/>
          </a:xfrm>
          <a:prstGeom prst="round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arrotondato 6"/>
          <p:cNvSpPr/>
          <p:nvPr/>
        </p:nvSpPr>
        <p:spPr>
          <a:xfrm>
            <a:off x="8405750" y="647560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0" name="Connettore 1 9"/>
          <p:cNvCxnSpPr/>
          <p:nvPr/>
        </p:nvCxnSpPr>
        <p:spPr>
          <a:xfrm>
            <a:off x="1011438" y="473752"/>
            <a:ext cx="7738632" cy="0"/>
          </a:xfrm>
          <a:prstGeom prst="line">
            <a:avLst/>
          </a:prstGeom>
          <a:ln w="19050" cmpd="sng">
            <a:solidFill>
              <a:schemeClr val="tx1">
                <a:lumMod val="50000"/>
                <a:lumOff val="50000"/>
              </a:schemeClr>
            </a:solidFill>
            <a:prstDash val="solid"/>
          </a:ln>
        </p:spPr>
        <p:style>
          <a:lnRef idx="1">
            <a:schemeClr val="dk1"/>
          </a:lnRef>
          <a:fillRef idx="0">
            <a:schemeClr val="dk1"/>
          </a:fillRef>
          <a:effectRef idx="0">
            <a:schemeClr val="dk1"/>
          </a:effectRef>
          <a:fontRef idx="minor">
            <a:schemeClr val="tx1"/>
          </a:fontRef>
        </p:style>
      </p:cxnSp>
      <p:sp>
        <p:nvSpPr>
          <p:cNvPr id="11" name="Rettangolo arrotondato 10"/>
          <p:cNvSpPr/>
          <p:nvPr/>
        </p:nvSpPr>
        <p:spPr>
          <a:xfrm>
            <a:off x="78644" y="64099"/>
            <a:ext cx="830449" cy="830449"/>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Rettangolo arrotondato 11"/>
          <p:cNvSpPr/>
          <p:nvPr/>
        </p:nvSpPr>
        <p:spPr>
          <a:xfrm>
            <a:off x="426628" y="984830"/>
            <a:ext cx="460155" cy="460155"/>
          </a:xfrm>
          <a:prstGeom prst="roundRect">
            <a:avLst/>
          </a:prstGeom>
          <a:solidFill>
            <a:srgbClr val="0092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Rettangolo arrotondato 12"/>
          <p:cNvSpPr/>
          <p:nvPr/>
        </p:nvSpPr>
        <p:spPr>
          <a:xfrm>
            <a:off x="82309" y="148466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6" name="Immagine 15" descr="LOGHI UFFICIALI.png"/>
          <p:cNvPicPr>
            <a:picLocks noChangeAspect="1"/>
          </p:cNvPicPr>
          <p:nvPr/>
        </p:nvPicPr>
        <p:blipFill>
          <a:blip r:embed="rId2">
            <a:alphaModFix amt="90000"/>
            <a:extLst>
              <a:ext uri="{28A0092B-C50C-407E-A947-70E740481C1C}">
                <a14:useLocalDpi xmlns:a14="http://schemas.microsoft.com/office/drawing/2010/main" xmlns="" val="0"/>
              </a:ext>
            </a:extLst>
          </a:blip>
          <a:stretch>
            <a:fillRect/>
          </a:stretch>
        </p:blipFill>
        <p:spPr>
          <a:xfrm>
            <a:off x="133747" y="131091"/>
            <a:ext cx="734372" cy="734372"/>
          </a:xfrm>
          <a:prstGeom prst="rect">
            <a:avLst/>
          </a:prstGeom>
        </p:spPr>
      </p:pic>
      <p:sp>
        <p:nvSpPr>
          <p:cNvPr id="17" name="CasellaDiTesto 16"/>
          <p:cNvSpPr txBox="1"/>
          <p:nvPr/>
        </p:nvSpPr>
        <p:spPr>
          <a:xfrm>
            <a:off x="901016" y="91809"/>
            <a:ext cx="8153686" cy="711990"/>
          </a:xfrm>
          <a:prstGeom prst="rect">
            <a:avLst/>
          </a:prstGeom>
          <a:noFill/>
        </p:spPr>
        <p:txBody>
          <a:bodyPr wrap="square" rtlCol="0">
            <a:spAutoFit/>
          </a:bodyPr>
          <a:lstStyle/>
          <a:p>
            <a:pPr>
              <a:lnSpc>
                <a:spcPct val="120000"/>
              </a:lnSpc>
            </a:pPr>
            <a:r>
              <a:rPr lang="it-IT" sz="1700" b="1" dirty="0" err="1" smtClean="0">
                <a:solidFill>
                  <a:srgbClr val="0092CF"/>
                </a:solidFill>
                <a:latin typeface="Arial"/>
                <a:cs typeface="Arial"/>
              </a:rPr>
              <a:t>Turrets</a:t>
            </a:r>
            <a:r>
              <a:rPr lang="it-IT" sz="1700" b="1" dirty="0" smtClean="0">
                <a:solidFill>
                  <a:srgbClr val="0092CF"/>
                </a:solidFill>
                <a:latin typeface="Arial"/>
                <a:cs typeface="Arial"/>
              </a:rPr>
              <a:t> </a:t>
            </a:r>
            <a:r>
              <a:rPr lang="it-IT" sz="1700" b="1" dirty="0" err="1" smtClean="0">
                <a:solidFill>
                  <a:srgbClr val="0092CF"/>
                </a:solidFill>
                <a:latin typeface="Arial"/>
                <a:cs typeface="Arial"/>
              </a:rPr>
              <a:t>controlled</a:t>
            </a:r>
            <a:r>
              <a:rPr lang="it-IT" sz="1700" b="1" dirty="0" smtClean="0">
                <a:solidFill>
                  <a:srgbClr val="0092CF"/>
                </a:solidFill>
                <a:latin typeface="Arial"/>
                <a:cs typeface="Arial"/>
              </a:rPr>
              <a:t> by servo-</a:t>
            </a:r>
            <a:r>
              <a:rPr lang="it-IT" sz="1700" b="1" dirty="0" err="1" smtClean="0">
                <a:solidFill>
                  <a:srgbClr val="0092CF"/>
                </a:solidFill>
                <a:latin typeface="Arial"/>
                <a:cs typeface="Arial"/>
              </a:rPr>
              <a:t>motor</a:t>
            </a:r>
            <a:endParaRPr lang="it-IT" sz="1700" b="1" dirty="0">
              <a:solidFill>
                <a:srgbClr val="0092CF"/>
              </a:solidFill>
              <a:latin typeface="Arial"/>
              <a:cs typeface="Arial"/>
            </a:endParaRPr>
          </a:p>
          <a:p>
            <a:pPr>
              <a:lnSpc>
                <a:spcPct val="120000"/>
              </a:lnSpc>
            </a:pPr>
            <a:r>
              <a:rPr lang="it-IT" sz="1600" dirty="0" smtClean="0">
                <a:solidFill>
                  <a:srgbClr val="7F7F7F"/>
                </a:solidFill>
                <a:latin typeface="Arial"/>
                <a:cs typeface="Arial"/>
              </a:rPr>
              <a:t>TB 500</a:t>
            </a:r>
            <a:endParaRPr lang="it-IT" sz="1600" dirty="0">
              <a:solidFill>
                <a:srgbClr val="7F7F7F"/>
              </a:solidFill>
              <a:latin typeface="Arial"/>
              <a:cs typeface="Arial"/>
            </a:endParaRPr>
          </a:p>
        </p:txBody>
      </p:sp>
      <p:sp>
        <p:nvSpPr>
          <p:cNvPr id="18" name="CasellaDiTesto 17"/>
          <p:cNvSpPr txBox="1"/>
          <p:nvPr/>
        </p:nvSpPr>
        <p:spPr>
          <a:xfrm rot="16200000">
            <a:off x="-1429187" y="2510151"/>
            <a:ext cx="3711631" cy="707886"/>
          </a:xfrm>
          <a:prstGeom prst="rect">
            <a:avLst/>
          </a:prstGeom>
          <a:noFill/>
          <a:effectLst>
            <a:outerShdw blurRad="50800" dist="38100" dir="2700000" algn="tl" rotWithShape="0">
              <a:prstClr val="black">
                <a:alpha val="40000"/>
              </a:prstClr>
            </a:outerShdw>
          </a:effectLst>
        </p:spPr>
        <p:txBody>
          <a:bodyPr wrap="square" rtlCol="0">
            <a:spAutoFit/>
          </a:bodyPr>
          <a:lstStyle/>
          <a:p>
            <a:r>
              <a:rPr lang="it-IT" sz="4000" b="1" dirty="0" smtClean="0">
                <a:solidFill>
                  <a:srgbClr val="0092CF"/>
                </a:solidFill>
                <a:latin typeface="Arial"/>
                <a:cs typeface="Arial"/>
              </a:rPr>
              <a:t>TB </a:t>
            </a:r>
            <a:r>
              <a:rPr lang="it-IT" sz="4000" b="1" dirty="0" err="1" smtClean="0">
                <a:solidFill>
                  <a:srgbClr val="0092CF"/>
                </a:solidFill>
                <a:latin typeface="Arial"/>
                <a:cs typeface="Arial"/>
              </a:rPr>
              <a:t>series</a:t>
            </a:r>
            <a:endParaRPr lang="it-IT" sz="4000" b="1" dirty="0">
              <a:solidFill>
                <a:srgbClr val="0092CF"/>
              </a:solidFill>
              <a:latin typeface="Arial"/>
              <a:cs typeface="Arial"/>
            </a:endParaRPr>
          </a:p>
        </p:txBody>
      </p:sp>
      <p:sp>
        <p:nvSpPr>
          <p:cNvPr id="19" name="CasellaDiTesto 18"/>
          <p:cNvSpPr txBox="1"/>
          <p:nvPr/>
        </p:nvSpPr>
        <p:spPr>
          <a:xfrm>
            <a:off x="8732985" y="6504084"/>
            <a:ext cx="350506" cy="246221"/>
          </a:xfrm>
          <a:prstGeom prst="rect">
            <a:avLst/>
          </a:prstGeom>
          <a:noFill/>
        </p:spPr>
        <p:txBody>
          <a:bodyPr wrap="square" rtlCol="0">
            <a:spAutoFit/>
          </a:bodyPr>
          <a:lstStyle/>
          <a:p>
            <a:pPr algn="ctr"/>
            <a:r>
              <a:rPr lang="it-IT" sz="1000" dirty="0" smtClean="0">
                <a:solidFill>
                  <a:schemeClr val="bg1"/>
                </a:solidFill>
                <a:latin typeface="Arial"/>
                <a:cs typeface="Arial"/>
              </a:rPr>
              <a:t>8</a:t>
            </a:r>
            <a:endParaRPr lang="it-IT" sz="1000" dirty="0">
              <a:solidFill>
                <a:schemeClr val="bg1"/>
              </a:solidFill>
              <a:latin typeface="Arial"/>
              <a:cs typeface="Arial"/>
            </a:endParaRPr>
          </a:p>
        </p:txBody>
      </p:sp>
      <p:pic>
        <p:nvPicPr>
          <p:cNvPr id="1026" name="Picture 2" descr="C:\Users\fgross.BARUFFALDI\Desktop\presentazioni\3D\500-1.JPG"/>
          <p:cNvPicPr>
            <a:picLocks noChangeAspect="1" noChangeArrowheads="1"/>
          </p:cNvPicPr>
          <p:nvPr/>
        </p:nvPicPr>
        <p:blipFill>
          <a:blip r:embed="rId3"/>
          <a:srcRect/>
          <a:stretch>
            <a:fillRect/>
          </a:stretch>
        </p:blipFill>
        <p:spPr bwMode="auto">
          <a:xfrm>
            <a:off x="4283130" y="3536472"/>
            <a:ext cx="4320419" cy="2789371"/>
          </a:xfrm>
          <a:prstGeom prst="rect">
            <a:avLst/>
          </a:prstGeom>
          <a:noFill/>
          <a:ln w="3175">
            <a:solidFill>
              <a:schemeClr val="tx1"/>
            </a:solidFill>
          </a:ln>
        </p:spPr>
      </p:pic>
      <p:pic>
        <p:nvPicPr>
          <p:cNvPr id="1027" name="Picture 3" descr="C:\Users\fgross.BARUFFALDI\Desktop\presentazioni\3D\500-2.JPG"/>
          <p:cNvPicPr>
            <a:picLocks noChangeAspect="1" noChangeArrowheads="1"/>
          </p:cNvPicPr>
          <p:nvPr/>
        </p:nvPicPr>
        <p:blipFill>
          <a:blip r:embed="rId4"/>
          <a:srcRect/>
          <a:stretch>
            <a:fillRect/>
          </a:stretch>
        </p:blipFill>
        <p:spPr bwMode="auto">
          <a:xfrm>
            <a:off x="1136134" y="991533"/>
            <a:ext cx="4322562" cy="2790754"/>
          </a:xfrm>
          <a:prstGeom prst="rect">
            <a:avLst/>
          </a:prstGeom>
          <a:noFill/>
          <a:ln w="3175">
            <a:solidFill>
              <a:schemeClr val="tx1"/>
            </a:solidFill>
          </a:ln>
        </p:spPr>
      </p:pic>
    </p:spTree>
    <p:extLst>
      <p:ext uri="{BB962C8B-B14F-4D97-AF65-F5344CB8AC3E}">
        <p14:creationId xmlns:p14="http://schemas.microsoft.com/office/powerpoint/2010/main" xmlns="" val="10381315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26629" y="0"/>
            <a:ext cx="5308059" cy="6858000"/>
          </a:xfrm>
          <a:prstGeom prst="rect">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Rettangolo arrotondato 4"/>
          <p:cNvSpPr/>
          <p:nvPr/>
        </p:nvSpPr>
        <p:spPr>
          <a:xfrm>
            <a:off x="8750070" y="6475609"/>
            <a:ext cx="304632" cy="304632"/>
          </a:xfrm>
          <a:prstGeom prst="roundRect">
            <a:avLst/>
          </a:prstGeom>
          <a:solidFill>
            <a:srgbClr val="0092D2"/>
          </a:solidFill>
          <a:ln>
            <a:solidFill>
              <a:srgbClr val="0092C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Rettangolo arrotondato 5"/>
          <p:cNvSpPr/>
          <p:nvPr/>
        </p:nvSpPr>
        <p:spPr>
          <a:xfrm>
            <a:off x="8750070" y="6131293"/>
            <a:ext cx="304632" cy="304632"/>
          </a:xfrm>
          <a:prstGeom prst="round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arrotondato 6"/>
          <p:cNvSpPr/>
          <p:nvPr/>
        </p:nvSpPr>
        <p:spPr>
          <a:xfrm>
            <a:off x="8405750" y="647560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CasellaDiTesto 13"/>
          <p:cNvSpPr txBox="1"/>
          <p:nvPr/>
        </p:nvSpPr>
        <p:spPr>
          <a:xfrm>
            <a:off x="901016" y="91809"/>
            <a:ext cx="8153686" cy="711990"/>
          </a:xfrm>
          <a:prstGeom prst="rect">
            <a:avLst/>
          </a:prstGeom>
          <a:noFill/>
        </p:spPr>
        <p:txBody>
          <a:bodyPr wrap="square" rtlCol="0">
            <a:spAutoFit/>
          </a:bodyPr>
          <a:lstStyle/>
          <a:p>
            <a:pPr>
              <a:lnSpc>
                <a:spcPct val="120000"/>
              </a:lnSpc>
            </a:pPr>
            <a:r>
              <a:rPr lang="it-IT" sz="1700" b="1" dirty="0" err="1">
                <a:solidFill>
                  <a:srgbClr val="0092CF"/>
                </a:solidFill>
                <a:latin typeface="Arial"/>
                <a:cs typeface="Arial"/>
              </a:rPr>
              <a:t>Axial</a:t>
            </a:r>
            <a:r>
              <a:rPr lang="it-IT" sz="1700" b="1" dirty="0">
                <a:solidFill>
                  <a:srgbClr val="0092CF"/>
                </a:solidFill>
                <a:latin typeface="Arial"/>
                <a:cs typeface="Arial"/>
              </a:rPr>
              <a:t> </a:t>
            </a:r>
            <a:r>
              <a:rPr lang="it-IT" sz="1700" b="1" dirty="0" err="1">
                <a:solidFill>
                  <a:srgbClr val="0092CF"/>
                </a:solidFill>
                <a:latin typeface="Arial"/>
                <a:cs typeface="Arial"/>
              </a:rPr>
              <a:t>driven</a:t>
            </a:r>
            <a:r>
              <a:rPr lang="it-IT" sz="1700" b="1" dirty="0">
                <a:solidFill>
                  <a:srgbClr val="0092CF"/>
                </a:solidFill>
                <a:latin typeface="Arial"/>
                <a:cs typeface="Arial"/>
              </a:rPr>
              <a:t> </a:t>
            </a:r>
            <a:r>
              <a:rPr lang="it-IT" sz="1700" b="1" dirty="0" err="1" smtClean="0">
                <a:solidFill>
                  <a:srgbClr val="0092CF"/>
                </a:solidFill>
                <a:latin typeface="Arial"/>
                <a:cs typeface="Arial"/>
              </a:rPr>
              <a:t>tools</a:t>
            </a:r>
            <a:r>
              <a:rPr lang="it-IT" sz="1700" b="1" dirty="0" smtClean="0">
                <a:solidFill>
                  <a:srgbClr val="0092CF"/>
                </a:solidFill>
                <a:latin typeface="Arial"/>
                <a:cs typeface="Arial"/>
              </a:rPr>
              <a:t> </a:t>
            </a:r>
            <a:r>
              <a:rPr lang="it-IT" sz="1700" b="1" dirty="0" err="1">
                <a:solidFill>
                  <a:srgbClr val="0092CF"/>
                </a:solidFill>
                <a:latin typeface="Arial"/>
                <a:cs typeface="Arial"/>
              </a:rPr>
              <a:t>turrets</a:t>
            </a:r>
            <a:r>
              <a:rPr lang="it-IT" sz="1700" b="1" dirty="0">
                <a:solidFill>
                  <a:srgbClr val="0092CF"/>
                </a:solidFill>
                <a:latin typeface="Arial"/>
                <a:cs typeface="Arial"/>
              </a:rPr>
              <a:t> for </a:t>
            </a:r>
            <a:r>
              <a:rPr lang="it-IT" sz="1700" b="1" dirty="0" err="1">
                <a:solidFill>
                  <a:srgbClr val="0092CF"/>
                </a:solidFill>
                <a:latin typeface="Arial"/>
                <a:cs typeface="Arial"/>
              </a:rPr>
              <a:t>tool-holders</a:t>
            </a:r>
            <a:r>
              <a:rPr lang="it-IT" sz="1700" b="1" dirty="0">
                <a:solidFill>
                  <a:srgbClr val="0092CF"/>
                </a:solidFill>
                <a:latin typeface="Arial"/>
                <a:cs typeface="Arial"/>
              </a:rPr>
              <a:t> </a:t>
            </a:r>
            <a:r>
              <a:rPr lang="it-IT" sz="1700" b="1" dirty="0" err="1">
                <a:solidFill>
                  <a:srgbClr val="0092CF"/>
                </a:solidFill>
                <a:latin typeface="Arial"/>
                <a:cs typeface="Arial"/>
              </a:rPr>
              <a:t>as</a:t>
            </a:r>
            <a:r>
              <a:rPr lang="it-IT" sz="1700" b="1" dirty="0">
                <a:solidFill>
                  <a:srgbClr val="0092CF"/>
                </a:solidFill>
                <a:latin typeface="Arial"/>
                <a:cs typeface="Arial"/>
              </a:rPr>
              <a:t> per ISO </a:t>
            </a:r>
            <a:r>
              <a:rPr lang="it-IT" sz="1700" b="1" dirty="0" smtClean="0">
                <a:solidFill>
                  <a:srgbClr val="0092CF"/>
                </a:solidFill>
                <a:latin typeface="Arial"/>
                <a:cs typeface="Arial"/>
              </a:rPr>
              <a:t>10889 </a:t>
            </a:r>
            <a:r>
              <a:rPr lang="it-IT" sz="1700" b="1" dirty="0" err="1">
                <a:solidFill>
                  <a:srgbClr val="0092CF"/>
                </a:solidFill>
                <a:latin typeface="Arial"/>
                <a:cs typeface="Arial"/>
              </a:rPr>
              <a:t>norms</a:t>
            </a:r>
            <a:endParaRPr lang="it-IT" sz="1700" b="1" dirty="0">
              <a:solidFill>
                <a:srgbClr val="0092CF"/>
              </a:solidFill>
              <a:latin typeface="Arial"/>
              <a:cs typeface="Arial"/>
            </a:endParaRPr>
          </a:p>
          <a:p>
            <a:pPr>
              <a:lnSpc>
                <a:spcPct val="120000"/>
              </a:lnSpc>
            </a:pPr>
            <a:r>
              <a:rPr lang="it-IT" sz="1600" dirty="0" err="1" smtClean="0">
                <a:solidFill>
                  <a:srgbClr val="7F7F7F"/>
                </a:solidFill>
                <a:latin typeface="Arial"/>
                <a:cs typeface="Arial"/>
              </a:rPr>
              <a:t>Description</a:t>
            </a:r>
            <a:endParaRPr lang="it-IT" sz="1600" dirty="0">
              <a:solidFill>
                <a:srgbClr val="7F7F7F"/>
              </a:solidFill>
              <a:latin typeface="Arial"/>
              <a:cs typeface="Arial"/>
            </a:endParaRPr>
          </a:p>
        </p:txBody>
      </p:sp>
      <p:cxnSp>
        <p:nvCxnSpPr>
          <p:cNvPr id="15" name="Connettore 1 14"/>
          <p:cNvCxnSpPr/>
          <p:nvPr/>
        </p:nvCxnSpPr>
        <p:spPr>
          <a:xfrm>
            <a:off x="1011438" y="473752"/>
            <a:ext cx="7738632" cy="0"/>
          </a:xfrm>
          <a:prstGeom prst="line">
            <a:avLst/>
          </a:prstGeom>
          <a:ln w="19050" cmpd="sng">
            <a:solidFill>
              <a:schemeClr val="tx1">
                <a:lumMod val="50000"/>
                <a:lumOff val="50000"/>
              </a:schemeClr>
            </a:solidFill>
            <a:prstDash val="solid"/>
          </a:ln>
        </p:spPr>
        <p:style>
          <a:lnRef idx="1">
            <a:schemeClr val="dk1"/>
          </a:lnRef>
          <a:fillRef idx="0">
            <a:schemeClr val="dk1"/>
          </a:fillRef>
          <a:effectRef idx="0">
            <a:schemeClr val="dk1"/>
          </a:effectRef>
          <a:fontRef idx="minor">
            <a:schemeClr val="tx1"/>
          </a:fontRef>
        </p:style>
      </p:cxnSp>
      <p:sp>
        <p:nvSpPr>
          <p:cNvPr id="9" name="Rettangolo arrotondato 8"/>
          <p:cNvSpPr/>
          <p:nvPr/>
        </p:nvSpPr>
        <p:spPr>
          <a:xfrm>
            <a:off x="78644" y="64099"/>
            <a:ext cx="830449" cy="830449"/>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Rettangolo arrotondato 9"/>
          <p:cNvSpPr/>
          <p:nvPr/>
        </p:nvSpPr>
        <p:spPr>
          <a:xfrm>
            <a:off x="426628" y="984830"/>
            <a:ext cx="460155" cy="460155"/>
          </a:xfrm>
          <a:prstGeom prst="roundRect">
            <a:avLst/>
          </a:prstGeom>
          <a:solidFill>
            <a:srgbClr val="0092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Rettangolo arrotondato 10"/>
          <p:cNvSpPr/>
          <p:nvPr/>
        </p:nvSpPr>
        <p:spPr>
          <a:xfrm>
            <a:off x="82309" y="1484669"/>
            <a:ext cx="304632" cy="304632"/>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4" name="Immagine 3" descr="LOGHI UFFICIALI.png"/>
          <p:cNvPicPr>
            <a:picLocks noChangeAspect="1"/>
          </p:cNvPicPr>
          <p:nvPr/>
        </p:nvPicPr>
        <p:blipFill>
          <a:blip r:embed="rId2">
            <a:alphaModFix amt="90000"/>
            <a:extLst>
              <a:ext uri="{28A0092B-C50C-407E-A947-70E740481C1C}">
                <a14:useLocalDpi xmlns:a14="http://schemas.microsoft.com/office/drawing/2010/main" xmlns="" val="0"/>
              </a:ext>
            </a:extLst>
          </a:blip>
          <a:stretch>
            <a:fillRect/>
          </a:stretch>
        </p:blipFill>
        <p:spPr>
          <a:xfrm>
            <a:off x="133747" y="131091"/>
            <a:ext cx="734372" cy="734372"/>
          </a:xfrm>
          <a:prstGeom prst="rect">
            <a:avLst/>
          </a:prstGeom>
        </p:spPr>
      </p:pic>
      <p:sp>
        <p:nvSpPr>
          <p:cNvPr id="17" name="CasellaDiTesto 16"/>
          <p:cNvSpPr txBox="1"/>
          <p:nvPr/>
        </p:nvSpPr>
        <p:spPr>
          <a:xfrm>
            <a:off x="5176672" y="984830"/>
            <a:ext cx="3229078" cy="4678204"/>
          </a:xfrm>
          <a:prstGeom prst="rect">
            <a:avLst/>
          </a:prstGeom>
          <a:noFill/>
        </p:spPr>
        <p:txBody>
          <a:bodyPr wrap="square" rtlCol="0">
            <a:spAutoFit/>
          </a:bodyPr>
          <a:lstStyle/>
          <a:p>
            <a:r>
              <a:rPr lang="en-US" sz="1000" b="1" dirty="0">
                <a:solidFill>
                  <a:srgbClr val="7F7F7F"/>
                </a:solidFill>
                <a:latin typeface="Arial"/>
                <a:cs typeface="Arial"/>
              </a:rPr>
              <a:t>Turrets with rotating tools with external modular driven tool </a:t>
            </a:r>
            <a:r>
              <a:rPr lang="en-US" sz="1000" b="1" dirty="0" smtClean="0">
                <a:solidFill>
                  <a:srgbClr val="7F7F7F"/>
                </a:solidFill>
                <a:latin typeface="Arial"/>
                <a:cs typeface="Arial"/>
              </a:rPr>
              <a:t>system</a:t>
            </a:r>
            <a:r>
              <a:rPr lang="en-US" sz="1000" b="1" dirty="0">
                <a:solidFill>
                  <a:srgbClr val="7F7F7F"/>
                </a:solidFill>
                <a:latin typeface="Arial"/>
                <a:cs typeface="Arial"/>
              </a:rPr>
              <a:t>, which is applied externally on the TB standard turrets.</a:t>
            </a:r>
            <a:br>
              <a:rPr lang="en-US" sz="1000" b="1" dirty="0">
                <a:solidFill>
                  <a:srgbClr val="7F7F7F"/>
                </a:solidFill>
                <a:latin typeface="Arial"/>
                <a:cs typeface="Arial"/>
              </a:rPr>
            </a:br>
            <a:r>
              <a:rPr lang="en-US" sz="1000" b="1" dirty="0">
                <a:solidFill>
                  <a:srgbClr val="7F7F7F"/>
                </a:solidFill>
                <a:latin typeface="Arial"/>
                <a:cs typeface="Arial"/>
              </a:rPr>
              <a:t>No live tool clutch orientation is required, thanks to automatic engagement and disengagement, helping dead times saving. </a:t>
            </a:r>
            <a:endParaRPr lang="en-US" sz="1000" dirty="0">
              <a:solidFill>
                <a:srgbClr val="7F7F7F"/>
              </a:solidFill>
              <a:latin typeface="Arial"/>
              <a:cs typeface="Arial"/>
            </a:endParaRPr>
          </a:p>
          <a:p>
            <a:r>
              <a:rPr lang="en-US" sz="1000" b="1" dirty="0">
                <a:solidFill>
                  <a:srgbClr val="7F7F7F"/>
                </a:solidFill>
                <a:latin typeface="Arial"/>
                <a:cs typeface="Arial"/>
              </a:rPr>
              <a:t>Discs according to ISO 10889 (ex DIN 69880) norms used.</a:t>
            </a:r>
            <a:br>
              <a:rPr lang="en-US" sz="1000" b="1" dirty="0">
                <a:solidFill>
                  <a:srgbClr val="7F7F7F"/>
                </a:solidFill>
                <a:latin typeface="Arial"/>
                <a:cs typeface="Arial"/>
              </a:rPr>
            </a:br>
            <a:r>
              <a:rPr lang="en-US" sz="1000" b="1" dirty="0">
                <a:solidFill>
                  <a:srgbClr val="7F7F7F"/>
                </a:solidFill>
                <a:latin typeface="Arial"/>
                <a:cs typeface="Arial"/>
              </a:rPr>
              <a:t>All disc positions can be used either for fixed or for live tool. </a:t>
            </a:r>
            <a:endParaRPr lang="en-US" sz="1000" dirty="0">
              <a:solidFill>
                <a:srgbClr val="7F7F7F"/>
              </a:solidFill>
              <a:latin typeface="Arial"/>
              <a:cs typeface="Arial"/>
            </a:endParaRPr>
          </a:p>
          <a:p>
            <a:r>
              <a:rPr lang="en-US" sz="1000" b="1" dirty="0">
                <a:solidFill>
                  <a:srgbClr val="7F7F7F"/>
                </a:solidFill>
                <a:latin typeface="Arial"/>
                <a:cs typeface="Arial"/>
              </a:rPr>
              <a:t>Compact overall dimensions of the driven tool system do not effect the working capacity of the lathe. </a:t>
            </a:r>
            <a:endParaRPr lang="en-US" sz="1000" b="1" dirty="0" smtClean="0">
              <a:solidFill>
                <a:srgbClr val="7F7F7F"/>
              </a:solidFill>
              <a:latin typeface="Arial"/>
              <a:cs typeface="Arial"/>
            </a:endParaRPr>
          </a:p>
          <a:p>
            <a:endParaRPr lang="en-US" sz="1000" b="1" dirty="0">
              <a:solidFill>
                <a:srgbClr val="7F7F7F"/>
              </a:solidFill>
              <a:latin typeface="Arial"/>
              <a:cs typeface="Arial"/>
            </a:endParaRPr>
          </a:p>
          <a:p>
            <a:endParaRPr lang="en-US" sz="1000" dirty="0">
              <a:solidFill>
                <a:srgbClr val="7F7F7F"/>
              </a:solidFill>
              <a:latin typeface="Arial"/>
              <a:cs typeface="Arial"/>
            </a:endParaRPr>
          </a:p>
          <a:p>
            <a:r>
              <a:rPr lang="en-US" sz="1000" dirty="0">
                <a:solidFill>
                  <a:srgbClr val="7F7F7F"/>
                </a:solidFill>
                <a:latin typeface="Arial"/>
                <a:cs typeface="Arial"/>
              </a:rPr>
              <a:t>Main characteristics: </a:t>
            </a:r>
          </a:p>
          <a:p>
            <a:pPr marL="171450" indent="-171450">
              <a:buFont typeface="Arial"/>
              <a:buChar char="•"/>
            </a:pPr>
            <a:r>
              <a:rPr lang="en-US" sz="1000" dirty="0">
                <a:solidFill>
                  <a:srgbClr val="7F7F7F"/>
                </a:solidFill>
                <a:latin typeface="Arial"/>
                <a:cs typeface="Arial"/>
              </a:rPr>
              <a:t>Very high rotating speed and minimum indexing </a:t>
            </a:r>
            <a:r>
              <a:rPr lang="en-US" sz="1000" dirty="0" smtClean="0">
                <a:solidFill>
                  <a:srgbClr val="7F7F7F"/>
                </a:solidFill>
                <a:latin typeface="Arial"/>
                <a:cs typeface="Arial"/>
              </a:rPr>
              <a:t>times </a:t>
            </a:r>
            <a:endParaRPr lang="en-US" sz="1000" dirty="0">
              <a:solidFill>
                <a:srgbClr val="7F7F7F"/>
              </a:solidFill>
              <a:latin typeface="Arial"/>
              <a:cs typeface="Arial"/>
            </a:endParaRPr>
          </a:p>
          <a:p>
            <a:pPr marL="171450" indent="-171450">
              <a:buFont typeface="Arial"/>
              <a:buChar char="•"/>
            </a:pPr>
            <a:r>
              <a:rPr lang="en-US" sz="1000" dirty="0">
                <a:solidFill>
                  <a:srgbClr val="7F7F7F"/>
                </a:solidFill>
                <a:latin typeface="Arial"/>
                <a:cs typeface="Arial"/>
              </a:rPr>
              <a:t>Locking and unlocking without axial movement </a:t>
            </a:r>
          </a:p>
          <a:p>
            <a:pPr marL="171450" indent="-171450">
              <a:buFont typeface="Arial"/>
              <a:buChar char="•"/>
            </a:pPr>
            <a:r>
              <a:rPr lang="en-US" sz="1000" dirty="0">
                <a:solidFill>
                  <a:srgbClr val="7F7F7F"/>
                </a:solidFill>
                <a:latin typeface="Arial"/>
                <a:cs typeface="Arial"/>
              </a:rPr>
              <a:t>Bi-directional rotation </a:t>
            </a:r>
          </a:p>
          <a:p>
            <a:pPr marL="171450" indent="-171450">
              <a:buFont typeface="Arial"/>
              <a:buChar char="•"/>
            </a:pPr>
            <a:r>
              <a:rPr lang="en-US" sz="1000" dirty="0">
                <a:solidFill>
                  <a:srgbClr val="7F7F7F"/>
                </a:solidFill>
                <a:latin typeface="Arial"/>
                <a:cs typeface="Arial"/>
              </a:rPr>
              <a:t>Oil lubrication of turret and power tool system </a:t>
            </a:r>
          </a:p>
          <a:p>
            <a:pPr marL="171450" indent="-171450">
              <a:buFont typeface="Arial"/>
              <a:buChar char="•"/>
            </a:pPr>
            <a:r>
              <a:rPr lang="en-US" sz="1000" dirty="0">
                <a:solidFill>
                  <a:srgbClr val="7F7F7F"/>
                </a:solidFill>
                <a:latin typeface="Arial"/>
                <a:cs typeface="Arial"/>
              </a:rPr>
              <a:t>Double proximity switch for the engagement control </a:t>
            </a:r>
          </a:p>
          <a:p>
            <a:pPr marL="171450" indent="-171450">
              <a:buFont typeface="Arial"/>
              <a:buChar char="•"/>
            </a:pPr>
            <a:r>
              <a:rPr lang="en-US" sz="1000" dirty="0">
                <a:solidFill>
                  <a:srgbClr val="7F7F7F"/>
                </a:solidFill>
                <a:latin typeface="Arial"/>
                <a:cs typeface="Arial"/>
              </a:rPr>
              <a:t>High rigidity, due to the new design </a:t>
            </a:r>
          </a:p>
          <a:p>
            <a:pPr marL="171450" indent="-171450">
              <a:buFont typeface="Arial"/>
              <a:buChar char="•"/>
            </a:pPr>
            <a:r>
              <a:rPr lang="en-US" sz="1000" dirty="0">
                <a:solidFill>
                  <a:srgbClr val="7F7F7F"/>
                </a:solidFill>
                <a:latin typeface="Arial"/>
                <a:cs typeface="Arial"/>
              </a:rPr>
              <a:t>Absolute very accurate positioning </a:t>
            </a:r>
          </a:p>
          <a:p>
            <a:pPr marL="171450" indent="-171450">
              <a:buFont typeface="Arial"/>
              <a:buChar char="•"/>
            </a:pPr>
            <a:r>
              <a:rPr lang="en-US" sz="1000" dirty="0">
                <a:solidFill>
                  <a:srgbClr val="7F7F7F"/>
                </a:solidFill>
                <a:latin typeface="Arial"/>
                <a:cs typeface="Arial"/>
              </a:rPr>
              <a:t>Easy maintenance </a:t>
            </a:r>
          </a:p>
          <a:p>
            <a:pPr marL="171450" indent="-171450">
              <a:buFont typeface="Arial"/>
              <a:buChar char="•"/>
            </a:pPr>
            <a:r>
              <a:rPr lang="en-US" sz="1000" dirty="0">
                <a:solidFill>
                  <a:srgbClr val="7F7F7F"/>
                </a:solidFill>
                <a:latin typeface="Arial"/>
                <a:cs typeface="Arial"/>
              </a:rPr>
              <a:t>Wide range sizes and possibility to use 8-12-16-24 </a:t>
            </a:r>
            <a:r>
              <a:rPr lang="en-US" sz="1000" dirty="0" smtClean="0">
                <a:solidFill>
                  <a:srgbClr val="7F7F7F"/>
                </a:solidFill>
                <a:latin typeface="Arial"/>
                <a:cs typeface="Arial"/>
              </a:rPr>
              <a:t>position </a:t>
            </a:r>
            <a:r>
              <a:rPr lang="en-US" sz="1000" dirty="0">
                <a:solidFill>
                  <a:srgbClr val="7F7F7F"/>
                </a:solidFill>
                <a:latin typeface="Arial"/>
                <a:cs typeface="Arial"/>
              </a:rPr>
              <a:t>discs </a:t>
            </a:r>
          </a:p>
          <a:p>
            <a:pPr marL="285750" indent="-285750">
              <a:buFont typeface="Arial"/>
              <a:buChar char="•"/>
            </a:pPr>
            <a:endParaRPr lang="it-IT" dirty="0">
              <a:solidFill>
                <a:schemeClr val="tx1">
                  <a:lumMod val="50000"/>
                  <a:lumOff val="50000"/>
                </a:schemeClr>
              </a:solidFill>
            </a:endParaRPr>
          </a:p>
        </p:txBody>
      </p:sp>
      <p:sp>
        <p:nvSpPr>
          <p:cNvPr id="19" name="CasellaDiTesto 18"/>
          <p:cNvSpPr txBox="1"/>
          <p:nvPr/>
        </p:nvSpPr>
        <p:spPr>
          <a:xfrm rot="16200000">
            <a:off x="-1429187" y="3421481"/>
            <a:ext cx="3711631" cy="707886"/>
          </a:xfrm>
          <a:prstGeom prst="rect">
            <a:avLst/>
          </a:prstGeom>
          <a:noFill/>
          <a:effectLst>
            <a:outerShdw blurRad="50800" dist="38100" dir="2700000" algn="tl" rotWithShape="0">
              <a:prstClr val="black">
                <a:alpha val="40000"/>
              </a:prstClr>
            </a:outerShdw>
          </a:effectLst>
        </p:spPr>
        <p:txBody>
          <a:bodyPr wrap="square" rtlCol="0">
            <a:spAutoFit/>
          </a:bodyPr>
          <a:lstStyle/>
          <a:p>
            <a:r>
              <a:rPr lang="it-IT" sz="4000" b="1" dirty="0" smtClean="0">
                <a:solidFill>
                  <a:srgbClr val="0092CF"/>
                </a:solidFill>
                <a:latin typeface="Arial"/>
                <a:cs typeface="Arial"/>
              </a:rPr>
              <a:t>TBMA </a:t>
            </a:r>
            <a:r>
              <a:rPr lang="it-IT" sz="4000" b="1" dirty="0" err="1" smtClean="0">
                <a:solidFill>
                  <a:srgbClr val="0092CF"/>
                </a:solidFill>
                <a:latin typeface="Arial"/>
                <a:cs typeface="Arial"/>
              </a:rPr>
              <a:t>series</a:t>
            </a:r>
            <a:endParaRPr lang="it-IT" sz="4000" b="1" dirty="0">
              <a:solidFill>
                <a:srgbClr val="0092CF"/>
              </a:solidFill>
              <a:latin typeface="Arial"/>
              <a:cs typeface="Arial"/>
            </a:endParaRPr>
          </a:p>
        </p:txBody>
      </p:sp>
      <p:sp>
        <p:nvSpPr>
          <p:cNvPr id="20" name="Rettangolo arrotondato 19"/>
          <p:cNvSpPr/>
          <p:nvPr/>
        </p:nvSpPr>
        <p:spPr>
          <a:xfrm>
            <a:off x="3615227" y="4793751"/>
            <a:ext cx="1170839" cy="1170839"/>
          </a:xfrm>
          <a:prstGeom prst="roundRect">
            <a:avLst/>
          </a:prstGeom>
          <a:solidFill>
            <a:srgbClr val="0092D2"/>
          </a:solidFill>
          <a:ln>
            <a:solidFill>
              <a:srgbClr val="0092C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1" name="Rettangolo arrotondato 20"/>
          <p:cNvSpPr/>
          <p:nvPr/>
        </p:nvSpPr>
        <p:spPr>
          <a:xfrm>
            <a:off x="2347448" y="4793751"/>
            <a:ext cx="1170839" cy="1170839"/>
          </a:xfrm>
          <a:prstGeom prst="round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2" name="Rettangolo arrotondato 21"/>
          <p:cNvSpPr/>
          <p:nvPr/>
        </p:nvSpPr>
        <p:spPr>
          <a:xfrm>
            <a:off x="1079669" y="4793751"/>
            <a:ext cx="1170839" cy="1170839"/>
          </a:xfrm>
          <a:prstGeom prst="round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23" name="Immagine 2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17859" y="4851921"/>
            <a:ext cx="1539557" cy="1154668"/>
          </a:xfrm>
          <a:prstGeom prst="rect">
            <a:avLst/>
          </a:prstGeom>
        </p:spPr>
      </p:pic>
      <p:pic>
        <p:nvPicPr>
          <p:cNvPr id="24" name="Immagine 2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219597" y="4822836"/>
            <a:ext cx="1448444" cy="1086333"/>
          </a:xfrm>
          <a:prstGeom prst="rect">
            <a:avLst/>
          </a:prstGeom>
        </p:spPr>
      </p:pic>
      <p:pic>
        <p:nvPicPr>
          <p:cNvPr id="25" name="Immagine 24"/>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526409" y="4793751"/>
            <a:ext cx="1414641" cy="1060981"/>
          </a:xfrm>
          <a:prstGeom prst="rect">
            <a:avLst/>
          </a:prstGeom>
        </p:spPr>
      </p:pic>
      <p:pic>
        <p:nvPicPr>
          <p:cNvPr id="26" name="Immagine 25"/>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095240" y="1245180"/>
            <a:ext cx="3810000" cy="2933700"/>
          </a:xfrm>
          <a:prstGeom prst="rect">
            <a:avLst/>
          </a:prstGeom>
        </p:spPr>
      </p:pic>
      <p:sp>
        <p:nvSpPr>
          <p:cNvPr id="27" name="CasellaDiTesto 26"/>
          <p:cNvSpPr txBox="1"/>
          <p:nvPr/>
        </p:nvSpPr>
        <p:spPr>
          <a:xfrm>
            <a:off x="8732985" y="6504084"/>
            <a:ext cx="350506" cy="246221"/>
          </a:xfrm>
          <a:prstGeom prst="rect">
            <a:avLst/>
          </a:prstGeom>
          <a:noFill/>
        </p:spPr>
        <p:txBody>
          <a:bodyPr wrap="square" rtlCol="0">
            <a:spAutoFit/>
          </a:bodyPr>
          <a:lstStyle/>
          <a:p>
            <a:pPr algn="ctr"/>
            <a:r>
              <a:rPr lang="it-IT" sz="1000" dirty="0" smtClean="0">
                <a:solidFill>
                  <a:schemeClr val="bg1"/>
                </a:solidFill>
                <a:latin typeface="Arial"/>
                <a:cs typeface="Arial"/>
              </a:rPr>
              <a:t>9</a:t>
            </a:r>
            <a:endParaRPr lang="it-IT" sz="1000" dirty="0">
              <a:solidFill>
                <a:schemeClr val="bg1"/>
              </a:solidFill>
              <a:latin typeface="Arial"/>
              <a:cs typeface="Arial"/>
            </a:endParaRPr>
          </a:p>
        </p:txBody>
      </p:sp>
    </p:spTree>
    <p:extLst>
      <p:ext uri="{BB962C8B-B14F-4D97-AF65-F5344CB8AC3E}">
        <p14:creationId xmlns:p14="http://schemas.microsoft.com/office/powerpoint/2010/main" xmlns="" val="174521708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1072</TotalTime>
  <Words>1132</Words>
  <Application>Microsoft Office PowerPoint</Application>
  <PresentationFormat>Presentazione su schermo (4:3)</PresentationFormat>
  <Paragraphs>312</Paragraphs>
  <Slides>41</Slides>
  <Notes>0</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41</vt:i4>
      </vt:variant>
    </vt:vector>
  </HeadingPairs>
  <TitlesOfParts>
    <vt:vector size="43" baseType="lpstr">
      <vt:lpstr>Tema di Office</vt:lpstr>
      <vt:lpstr>Acrobat Document</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Manuel Romeo</dc:creator>
  <cp:lastModifiedBy>Federico Gross</cp:lastModifiedBy>
  <cp:revision>93</cp:revision>
  <dcterms:created xsi:type="dcterms:W3CDTF">2011-10-07T08:35:57Z</dcterms:created>
  <dcterms:modified xsi:type="dcterms:W3CDTF">2012-12-06T14:19:27Z</dcterms:modified>
</cp:coreProperties>
</file>